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2" r:id="rId1"/>
  </p:sldMasterIdLst>
  <p:notesMasterIdLst>
    <p:notesMasterId r:id="rId26"/>
  </p:notesMasterIdLst>
  <p:sldIdLst>
    <p:sldId id="256" r:id="rId2"/>
    <p:sldId id="257" r:id="rId3"/>
    <p:sldId id="258" r:id="rId4"/>
    <p:sldId id="259" r:id="rId5"/>
    <p:sldId id="260" r:id="rId6"/>
    <p:sldId id="268" r:id="rId7"/>
    <p:sldId id="267" r:id="rId8"/>
    <p:sldId id="272" r:id="rId9"/>
    <p:sldId id="271" r:id="rId10"/>
    <p:sldId id="287" r:id="rId11"/>
    <p:sldId id="273" r:id="rId12"/>
    <p:sldId id="262" r:id="rId13"/>
    <p:sldId id="269" r:id="rId14"/>
    <p:sldId id="270" r:id="rId15"/>
    <p:sldId id="263" r:id="rId16"/>
    <p:sldId id="274" r:id="rId17"/>
    <p:sldId id="277" r:id="rId18"/>
    <p:sldId id="278" r:id="rId19"/>
    <p:sldId id="288" r:id="rId20"/>
    <p:sldId id="286" r:id="rId21"/>
    <p:sldId id="284" r:id="rId22"/>
    <p:sldId id="285" r:id="rId23"/>
    <p:sldId id="283" r:id="rId24"/>
    <p:sldId id="282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79823" autoAdjust="0"/>
  </p:normalViewPr>
  <p:slideViewPr>
    <p:cSldViewPr snapToGrid="0">
      <p:cViewPr varScale="1">
        <p:scale>
          <a:sx n="68" d="100"/>
          <a:sy n="68" d="100"/>
        </p:scale>
        <p:origin x="1262" y="62"/>
      </p:cViewPr>
      <p:guideLst/>
    </p:cSldViewPr>
  </p:slideViewPr>
  <p:outlineViewPr>
    <p:cViewPr>
      <p:scale>
        <a:sx n="33" d="100"/>
        <a:sy n="33" d="100"/>
      </p:scale>
      <p:origin x="0" y="-1684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F6C7B6-E969-4912-BF39-F2D27E636F77}" type="datetimeFigureOut">
              <a:rPr lang="hu-HU" smtClean="0"/>
              <a:t>2025. 03. 12.</a:t>
            </a:fld>
            <a:endParaRPr lang="hu-HU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u-HU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B62A5E-9F18-46AD-A269-31A2180703E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5455697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B62A5E-9F18-46AD-A269-31A2180703E3}" type="slidenum">
              <a:rPr lang="hu-HU" smtClean="0"/>
              <a:t>1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0135931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A bejelentkezési és regisztrációs funkciók helyes működésének ellenőrzése. 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B62A5E-9F18-46AD-A269-31A2180703E3}" type="slidenum">
              <a:rPr lang="hu-HU" smtClean="0"/>
              <a:t>12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5518610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 algn="l">
              <a:spcAft>
                <a:spcPts val="750"/>
              </a:spcAft>
              <a:buFont typeface="Arial" panose="020B0604020202020204" pitchFamily="34" charset="0"/>
              <a:buNone/>
            </a:pPr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B62A5E-9F18-46AD-A269-31A2180703E3}" type="slidenum">
              <a:rPr lang="hu-HU" smtClean="0"/>
              <a:t>15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329148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B62A5E-9F18-46AD-A269-31A2180703E3}" type="slidenum">
              <a:rPr lang="hu-HU" smtClean="0"/>
              <a:t>19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3069004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Without logging in, visitors can still enjoy several features:</a:t>
            </a:r>
            <a:r>
              <a:rPr lang="hu-HU" dirty="0"/>
              <a:t> </a:t>
            </a:r>
            <a:r>
              <a:rPr lang="en-US" dirty="0"/>
              <a:t>These features make browsing easier for visitors without requiring a login.</a:t>
            </a:r>
          </a:p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B62A5E-9F18-46AD-A269-31A2180703E3}" type="slidenum">
              <a:rPr lang="hu-HU" smtClean="0"/>
              <a:t>21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0197319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are some features available only after logging in</a:t>
            </a:r>
            <a:r>
              <a:rPr lang="hu-HU" dirty="0"/>
              <a:t>. </a:t>
            </a:r>
            <a:r>
              <a:rPr lang="en-US" dirty="0"/>
              <a:t>By logging in, users can view their past orders</a:t>
            </a:r>
            <a:r>
              <a:rPr lang="hu-HU" dirty="0"/>
              <a:t> and </a:t>
            </a:r>
            <a:r>
              <a:rPr lang="en-US" dirty="0"/>
              <a:t>track current orders, and complete purchases safely.</a:t>
            </a:r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B62A5E-9F18-46AD-A269-31A2180703E3}" type="slidenum">
              <a:rPr lang="hu-HU" smtClean="0"/>
              <a:t>22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835837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sz="12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In </a:t>
            </a:r>
            <a:r>
              <a:rPr lang="hu-HU" sz="12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the</a:t>
            </a:r>
            <a:r>
              <a:rPr lang="hu-HU" sz="12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hu-HU" sz="12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future</a:t>
            </a:r>
            <a:r>
              <a:rPr lang="hu-HU" sz="12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, </a:t>
            </a:r>
            <a:r>
              <a:rPr lang="hu-HU" sz="12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we</a:t>
            </a:r>
            <a:r>
              <a:rPr lang="hu-HU" sz="12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hu-HU" sz="12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will</a:t>
            </a:r>
            <a:r>
              <a:rPr lang="hu-HU" sz="12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add </a:t>
            </a:r>
            <a:r>
              <a:rPr lang="hu-HU" sz="12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new</a:t>
            </a:r>
            <a:r>
              <a:rPr lang="hu-HU" sz="12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hu-HU" sz="12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features</a:t>
            </a:r>
            <a:r>
              <a:rPr lang="hu-HU" sz="12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hu-HU" sz="12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to</a:t>
            </a:r>
            <a:r>
              <a:rPr lang="hu-HU" sz="12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hu-HU" sz="12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make</a:t>
            </a:r>
            <a:r>
              <a:rPr lang="hu-HU" sz="12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hu-HU" sz="12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our</a:t>
            </a:r>
            <a:r>
              <a:rPr lang="hu-HU" sz="12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hu-HU" sz="12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system</a:t>
            </a:r>
            <a:r>
              <a:rPr lang="hu-HU" sz="12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hu-HU" sz="12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better</a:t>
            </a:r>
            <a:r>
              <a:rPr lang="hu-HU" sz="12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. </a:t>
            </a:r>
            <a:r>
              <a:rPr lang="hu-HU" sz="12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First</a:t>
            </a:r>
            <a:r>
              <a:rPr lang="hu-HU" sz="12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, </a:t>
            </a:r>
            <a:r>
              <a:rPr lang="hu-HU" sz="12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we</a:t>
            </a:r>
            <a:r>
              <a:rPr lang="hu-HU" sz="12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hu-HU" sz="12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will</a:t>
            </a:r>
            <a:r>
              <a:rPr lang="hu-HU" sz="12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add email </a:t>
            </a:r>
            <a:r>
              <a:rPr lang="hu-HU" sz="12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functions</a:t>
            </a:r>
            <a:r>
              <a:rPr lang="hu-HU" sz="12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, like </a:t>
            </a:r>
            <a:r>
              <a:rPr lang="hu-HU" sz="12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password</a:t>
            </a:r>
            <a:r>
              <a:rPr lang="hu-HU" sz="12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hu-HU" sz="12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reset</a:t>
            </a:r>
            <a:r>
              <a:rPr lang="hu-HU" sz="12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and </a:t>
            </a:r>
            <a:r>
              <a:rPr lang="hu-HU" sz="12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order</a:t>
            </a:r>
            <a:r>
              <a:rPr lang="hu-HU" sz="12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hu-HU" sz="12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confirmation</a:t>
            </a:r>
            <a:r>
              <a:rPr lang="hu-HU" sz="12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emails.</a:t>
            </a:r>
            <a:endParaRPr lang="hu-HU" sz="11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hu-HU" sz="12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Next</a:t>
            </a:r>
            <a:r>
              <a:rPr lang="hu-HU" sz="12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, </a:t>
            </a:r>
            <a:r>
              <a:rPr lang="hu-HU" sz="12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we</a:t>
            </a:r>
            <a:r>
              <a:rPr lang="hu-HU" sz="12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hu-HU" sz="12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will</a:t>
            </a:r>
            <a:r>
              <a:rPr lang="hu-HU" sz="12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hu-HU" sz="12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integrate</a:t>
            </a:r>
            <a:r>
              <a:rPr lang="hu-HU" sz="12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hu-HU" sz="12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payment</a:t>
            </a:r>
            <a:r>
              <a:rPr lang="hu-HU" sz="12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hu-HU" sz="12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options</a:t>
            </a:r>
            <a:r>
              <a:rPr lang="hu-HU" sz="12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. </a:t>
            </a:r>
            <a:r>
              <a:rPr lang="hu-HU" sz="12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Customers</a:t>
            </a:r>
            <a:r>
              <a:rPr lang="hu-HU" sz="12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hu-HU" sz="12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can</a:t>
            </a:r>
            <a:r>
              <a:rPr lang="hu-HU" sz="12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hu-HU" sz="12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pay</a:t>
            </a:r>
            <a:r>
              <a:rPr lang="hu-HU" sz="12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hu-HU" sz="12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with</a:t>
            </a:r>
            <a:r>
              <a:rPr lang="hu-HU" sz="12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a credit </a:t>
            </a:r>
            <a:r>
              <a:rPr lang="hu-HU" sz="12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card</a:t>
            </a:r>
            <a:r>
              <a:rPr lang="hu-HU" sz="12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, cash </a:t>
            </a:r>
            <a:r>
              <a:rPr lang="hu-HU" sz="12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on</a:t>
            </a:r>
            <a:r>
              <a:rPr lang="hu-HU" sz="12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hu-HU" sz="12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delivery</a:t>
            </a:r>
            <a:r>
              <a:rPr lang="hu-HU" sz="12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, </a:t>
            </a:r>
            <a:r>
              <a:rPr lang="hu-HU" sz="12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or</a:t>
            </a:r>
            <a:r>
              <a:rPr lang="hu-HU" sz="12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hu-HU" sz="12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digital</a:t>
            </a:r>
            <a:r>
              <a:rPr lang="hu-HU" sz="12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hu-HU" sz="12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wallets</a:t>
            </a:r>
            <a:r>
              <a:rPr lang="hu-HU" sz="12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like </a:t>
            </a:r>
            <a:r>
              <a:rPr lang="hu-HU" sz="12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PayPal</a:t>
            </a:r>
            <a:r>
              <a:rPr lang="hu-HU" sz="12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and </a:t>
            </a:r>
            <a:r>
              <a:rPr lang="hu-HU" sz="12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Simple</a:t>
            </a:r>
            <a:r>
              <a:rPr lang="hu-HU" sz="12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.</a:t>
            </a:r>
            <a:endParaRPr lang="hu-HU" sz="11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hu-HU" sz="12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Finally</a:t>
            </a:r>
            <a:r>
              <a:rPr lang="hu-HU" sz="12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, </a:t>
            </a:r>
            <a:r>
              <a:rPr lang="hu-HU" sz="12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we</a:t>
            </a:r>
            <a:r>
              <a:rPr lang="hu-HU" sz="12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hu-HU" sz="12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will</a:t>
            </a:r>
            <a:r>
              <a:rPr lang="hu-HU" sz="12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add </a:t>
            </a:r>
            <a:r>
              <a:rPr lang="hu-HU" sz="12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real</a:t>
            </a:r>
            <a:r>
              <a:rPr lang="hu-HU" sz="12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hu-HU" sz="12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delivery</a:t>
            </a:r>
            <a:r>
              <a:rPr lang="hu-HU" sz="12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hu-HU" sz="12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options</a:t>
            </a:r>
            <a:r>
              <a:rPr lang="hu-HU" sz="12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. </a:t>
            </a:r>
            <a:r>
              <a:rPr lang="hu-HU" sz="12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Customers</a:t>
            </a:r>
            <a:r>
              <a:rPr lang="hu-HU" sz="12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hu-HU" sz="12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can</a:t>
            </a:r>
            <a:r>
              <a:rPr lang="hu-HU" sz="12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hu-HU" sz="12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choose</a:t>
            </a:r>
            <a:r>
              <a:rPr lang="hu-HU" sz="12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hu-HU" sz="12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personal</a:t>
            </a:r>
            <a:r>
              <a:rPr lang="hu-HU" sz="12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hu-HU" sz="12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pickup</a:t>
            </a:r>
            <a:r>
              <a:rPr lang="hu-HU" sz="12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, </a:t>
            </a:r>
            <a:r>
              <a:rPr lang="hu-HU" sz="12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package</a:t>
            </a:r>
            <a:r>
              <a:rPr lang="hu-HU" sz="12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hu-HU" sz="12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pickup</a:t>
            </a:r>
            <a:r>
              <a:rPr lang="hu-HU" sz="12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hu-HU" sz="12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points</a:t>
            </a:r>
            <a:r>
              <a:rPr lang="hu-HU" sz="12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, </a:t>
            </a:r>
            <a:r>
              <a:rPr lang="hu-HU" sz="12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or</a:t>
            </a:r>
            <a:r>
              <a:rPr lang="hu-HU" sz="12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hu-HU" sz="12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courier</a:t>
            </a:r>
            <a:r>
              <a:rPr lang="hu-HU" sz="12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service. </a:t>
            </a:r>
            <a:r>
              <a:rPr lang="hu-HU" sz="12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These</a:t>
            </a:r>
            <a:r>
              <a:rPr lang="hu-HU" sz="12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hu-HU" sz="12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changes</a:t>
            </a:r>
            <a:r>
              <a:rPr lang="hu-HU" sz="12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hu-HU" sz="12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will</a:t>
            </a:r>
            <a:r>
              <a:rPr lang="hu-HU" sz="12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hu-HU" sz="12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make</a:t>
            </a:r>
            <a:r>
              <a:rPr lang="hu-HU" sz="12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shopping </a:t>
            </a:r>
            <a:r>
              <a:rPr lang="hu-HU" sz="12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easier</a:t>
            </a:r>
            <a:r>
              <a:rPr lang="hu-HU" sz="12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hu-HU" sz="12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for</a:t>
            </a:r>
            <a:r>
              <a:rPr lang="hu-HU" sz="12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hu-HU" sz="12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everyone</a:t>
            </a:r>
            <a:r>
              <a:rPr lang="hu-HU" sz="12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.</a:t>
            </a:r>
            <a:endParaRPr lang="hu-HU" sz="11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hu-HU" sz="12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On</a:t>
            </a:r>
            <a:r>
              <a:rPr lang="hu-HU" sz="12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hu-HU" sz="12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the</a:t>
            </a:r>
            <a:r>
              <a:rPr lang="hu-HU" sz="12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hu-HU" sz="12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right</a:t>
            </a:r>
            <a:r>
              <a:rPr lang="hu-HU" sz="12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hu-HU" sz="12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side</a:t>
            </a:r>
            <a:r>
              <a:rPr lang="hu-HU" sz="12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, </a:t>
            </a:r>
            <a:r>
              <a:rPr lang="hu-HU" sz="12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we</a:t>
            </a:r>
            <a:r>
              <a:rPr lang="hu-HU" sz="12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hu-HU" sz="12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see</a:t>
            </a:r>
            <a:r>
              <a:rPr lang="hu-HU" sz="12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hu-HU" sz="1200" b="1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two</a:t>
            </a:r>
            <a:r>
              <a:rPr lang="hu-HU" sz="12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images</a:t>
            </a:r>
            <a:r>
              <a:rPr lang="hu-HU" sz="12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. </a:t>
            </a:r>
            <a:r>
              <a:rPr lang="hu-HU" sz="12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These</a:t>
            </a:r>
            <a:r>
              <a:rPr lang="hu-HU" sz="12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hu-HU" sz="12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images</a:t>
            </a:r>
            <a:r>
              <a:rPr lang="hu-HU" sz="12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hu-HU" sz="12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show</a:t>
            </a:r>
            <a:r>
              <a:rPr lang="hu-HU" sz="12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hu-HU" sz="12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the</a:t>
            </a:r>
            <a:r>
              <a:rPr lang="hu-HU" sz="12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mobile </a:t>
            </a:r>
            <a:r>
              <a:rPr lang="hu-HU" sz="12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view</a:t>
            </a:r>
            <a:r>
              <a:rPr lang="hu-HU" sz="12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of </a:t>
            </a:r>
            <a:r>
              <a:rPr lang="hu-HU" sz="12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our</a:t>
            </a:r>
            <a:r>
              <a:rPr lang="hu-HU" sz="12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hu-HU" sz="12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webshop's</a:t>
            </a:r>
            <a:r>
              <a:rPr lang="hu-HU" sz="12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hu-HU" sz="12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checkout</a:t>
            </a:r>
            <a:r>
              <a:rPr lang="hu-HU" sz="12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hu-HU" sz="12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section</a:t>
            </a:r>
            <a:r>
              <a:rPr lang="hu-HU" sz="12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. </a:t>
            </a:r>
            <a:r>
              <a:rPr lang="hu-HU" sz="12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Right</a:t>
            </a:r>
            <a:r>
              <a:rPr lang="hu-HU" sz="12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hu-HU" sz="12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now</a:t>
            </a:r>
            <a:r>
              <a:rPr lang="hu-HU" sz="12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, </a:t>
            </a:r>
            <a:r>
              <a:rPr lang="hu-HU" sz="12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it</a:t>
            </a:r>
            <a:r>
              <a:rPr lang="hu-HU" sz="12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hu-HU" sz="12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does</a:t>
            </a:r>
            <a:r>
              <a:rPr lang="hu-HU" sz="12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hu-HU" sz="12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not</a:t>
            </a:r>
            <a:r>
              <a:rPr lang="hu-HU" sz="12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hu-HU" sz="12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have</a:t>
            </a:r>
            <a:r>
              <a:rPr lang="hu-HU" sz="12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hu-HU" sz="12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real</a:t>
            </a:r>
            <a:r>
              <a:rPr lang="hu-HU" sz="12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hu-HU" sz="12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payment</a:t>
            </a:r>
            <a:r>
              <a:rPr lang="hu-HU" sz="12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hu-HU" sz="12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or</a:t>
            </a:r>
            <a:r>
              <a:rPr lang="hu-HU" sz="12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hu-HU" sz="12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shipping</a:t>
            </a:r>
            <a:r>
              <a:rPr lang="hu-HU" sz="12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hu-HU" sz="12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options</a:t>
            </a:r>
            <a:r>
              <a:rPr lang="hu-HU" sz="12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.</a:t>
            </a:r>
            <a:endParaRPr lang="hu-HU" sz="11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hu-HU" sz="12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On</a:t>
            </a:r>
            <a:r>
              <a:rPr lang="hu-HU" sz="12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hu-HU" sz="12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the</a:t>
            </a:r>
            <a:r>
              <a:rPr lang="hu-HU" sz="12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hu-HU" sz="12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first</a:t>
            </a:r>
            <a:r>
              <a:rPr lang="hu-HU" sz="12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hu-HU" sz="12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photo</a:t>
            </a:r>
            <a:r>
              <a:rPr lang="hu-HU" sz="12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, </a:t>
            </a:r>
            <a:r>
              <a:rPr lang="hu-HU" sz="12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users</a:t>
            </a:r>
            <a:r>
              <a:rPr lang="hu-HU" sz="12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hu-HU" sz="12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can</a:t>
            </a:r>
            <a:r>
              <a:rPr lang="hu-HU" sz="12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hu-HU" sz="12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only</a:t>
            </a:r>
            <a:r>
              <a:rPr lang="hu-HU" sz="12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enter </a:t>
            </a:r>
            <a:r>
              <a:rPr lang="hu-HU" sz="12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some</a:t>
            </a:r>
            <a:r>
              <a:rPr lang="hu-HU" sz="12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hu-HU" sz="12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personal</a:t>
            </a:r>
            <a:r>
              <a:rPr lang="hu-HU" sz="12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hu-HU" sz="12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details</a:t>
            </a:r>
            <a:r>
              <a:rPr lang="hu-HU" sz="12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, </a:t>
            </a:r>
            <a:r>
              <a:rPr lang="hu-HU" sz="12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líike</a:t>
            </a:r>
            <a:r>
              <a:rPr lang="hu-HU" sz="12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hu-HU" sz="12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their</a:t>
            </a:r>
            <a:r>
              <a:rPr lang="hu-HU" sz="12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hu-HU" sz="12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name</a:t>
            </a:r>
            <a:r>
              <a:rPr lang="hu-HU" sz="12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, </a:t>
            </a:r>
            <a:r>
              <a:rPr lang="hu-HU" sz="12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phone</a:t>
            </a:r>
            <a:r>
              <a:rPr lang="hu-HU" sz="12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hu-HU" sz="12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number</a:t>
            </a:r>
            <a:r>
              <a:rPr lang="hu-HU" sz="12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, and </a:t>
            </a:r>
            <a:r>
              <a:rPr lang="hu-HU" sz="12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address</a:t>
            </a:r>
            <a:r>
              <a:rPr lang="hu-HU" sz="12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.</a:t>
            </a:r>
            <a:endParaRPr lang="hu-HU" sz="11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hu-HU" sz="12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On</a:t>
            </a:r>
            <a:r>
              <a:rPr lang="hu-HU" sz="12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hu-HU" sz="12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the</a:t>
            </a:r>
            <a:r>
              <a:rPr lang="hu-HU" sz="12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hu-HU" sz="12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second</a:t>
            </a:r>
            <a:r>
              <a:rPr lang="hu-HU" sz="12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hu-HU" sz="12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photo</a:t>
            </a:r>
            <a:r>
              <a:rPr lang="hu-HU" sz="12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, </a:t>
            </a:r>
            <a:r>
              <a:rPr lang="hu-HU" sz="12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we</a:t>
            </a:r>
            <a:r>
              <a:rPr lang="hu-HU" sz="12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hu-HU" sz="12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can</a:t>
            </a:r>
            <a:r>
              <a:rPr lang="hu-HU" sz="12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hu-HU" sz="12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see</a:t>
            </a:r>
            <a:r>
              <a:rPr lang="hu-HU" sz="12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hu-HU" sz="12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the</a:t>
            </a:r>
            <a:r>
              <a:rPr lang="hu-HU" sz="12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hu-HU" sz="12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order</a:t>
            </a:r>
            <a:r>
              <a:rPr lang="hu-HU" sz="12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hu-HU" sz="12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summary</a:t>
            </a:r>
            <a:r>
              <a:rPr lang="hu-HU" sz="12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. </a:t>
            </a:r>
            <a:r>
              <a:rPr lang="hu-HU" sz="12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It</a:t>
            </a:r>
            <a:r>
              <a:rPr lang="hu-HU" sz="12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shows </a:t>
            </a:r>
            <a:r>
              <a:rPr lang="hu-HU" sz="12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the</a:t>
            </a:r>
            <a:r>
              <a:rPr lang="hu-HU" sz="12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hu-HU" sz="12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product</a:t>
            </a:r>
            <a:r>
              <a:rPr lang="hu-HU" sz="12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hu-HU" sz="12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name</a:t>
            </a:r>
            <a:r>
              <a:rPr lang="hu-HU" sz="12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, </a:t>
            </a:r>
            <a:r>
              <a:rPr lang="hu-HU" sz="12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price</a:t>
            </a:r>
            <a:r>
              <a:rPr lang="hu-HU" sz="12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, and </a:t>
            </a:r>
            <a:r>
              <a:rPr lang="hu-HU" sz="12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total</a:t>
            </a:r>
            <a:r>
              <a:rPr lang="hu-HU" sz="12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hu-HU" sz="12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amount</a:t>
            </a:r>
            <a:r>
              <a:rPr lang="hu-HU" sz="12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.</a:t>
            </a:r>
            <a:endParaRPr lang="hu-HU" sz="11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hu-HU" sz="12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All</a:t>
            </a:r>
            <a:r>
              <a:rPr lang="hu-HU" sz="12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hu-HU" sz="12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the</a:t>
            </a:r>
            <a:r>
              <a:rPr lang="hu-HU" sz="12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entered </a:t>
            </a:r>
            <a:r>
              <a:rPr lang="hu-HU" sz="12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information</a:t>
            </a:r>
            <a:r>
              <a:rPr lang="hu-HU" sz="12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is </a:t>
            </a:r>
            <a:r>
              <a:rPr lang="hu-HU" sz="12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saved</a:t>
            </a:r>
            <a:r>
              <a:rPr lang="hu-HU" sz="12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in </a:t>
            </a:r>
            <a:r>
              <a:rPr lang="hu-HU" sz="12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our</a:t>
            </a:r>
            <a:r>
              <a:rPr lang="hu-HU" sz="12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hu-HU" sz="12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database</a:t>
            </a:r>
            <a:r>
              <a:rPr lang="hu-HU" sz="12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. In </a:t>
            </a:r>
            <a:r>
              <a:rPr lang="hu-HU" sz="12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the</a:t>
            </a:r>
            <a:r>
              <a:rPr lang="hu-HU" sz="12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hu-HU" sz="12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future</a:t>
            </a:r>
            <a:r>
              <a:rPr lang="hu-HU" sz="12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, </a:t>
            </a:r>
            <a:r>
              <a:rPr lang="hu-HU" sz="12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we</a:t>
            </a:r>
            <a:r>
              <a:rPr lang="hu-HU" sz="12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hu-HU" sz="12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will</a:t>
            </a:r>
            <a:r>
              <a:rPr lang="hu-HU" sz="12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add </a:t>
            </a:r>
            <a:r>
              <a:rPr lang="hu-HU" sz="12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real</a:t>
            </a:r>
            <a:r>
              <a:rPr lang="hu-HU" sz="12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hu-HU" sz="12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payment</a:t>
            </a:r>
            <a:r>
              <a:rPr lang="hu-HU" sz="12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and </a:t>
            </a:r>
            <a:r>
              <a:rPr lang="hu-HU" sz="12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shipping</a:t>
            </a:r>
            <a:r>
              <a:rPr lang="hu-HU" sz="12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hu-HU" sz="12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options</a:t>
            </a:r>
            <a:r>
              <a:rPr lang="hu-HU" sz="12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hu-HU" sz="12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to</a:t>
            </a:r>
            <a:r>
              <a:rPr lang="hu-HU" sz="12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hu-HU" sz="12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make</a:t>
            </a:r>
            <a:r>
              <a:rPr lang="hu-HU" sz="12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hu-HU" sz="12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the</a:t>
            </a:r>
            <a:r>
              <a:rPr lang="hu-HU" sz="12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hu-HU" sz="12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checkout</a:t>
            </a:r>
            <a:r>
              <a:rPr lang="hu-HU" sz="12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hu-HU" sz="12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process</a:t>
            </a:r>
            <a:r>
              <a:rPr lang="hu-HU" sz="12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hu-HU" sz="12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complete</a:t>
            </a:r>
            <a:r>
              <a:rPr lang="hu-HU" sz="12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.</a:t>
            </a:r>
            <a:endParaRPr lang="hu-HU" sz="11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hu-HU" sz="10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hu-HU" sz="10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endParaRPr lang="hu-H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B62A5E-9F18-46AD-A269-31A2180703E3}" type="slidenum">
              <a:rPr lang="hu-HU" smtClean="0"/>
              <a:t>23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930325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B62A5E-9F18-46AD-A269-31A2180703E3}" type="slidenum">
              <a:rPr lang="hu-HU" smtClean="0"/>
              <a:t>24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7906532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Az ötletet és inspirációt egy ismerősünk ruhaboltja adta, aki saját üzlete számára keresett modern, felhasználóbarát megoldást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B62A5E-9F18-46AD-A269-31A2180703E3}" type="slidenum">
              <a:rPr lang="hu-HU" smtClean="0"/>
              <a:t>2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5641129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Az alkalmazás egyik fő előnye, hogy a vásárlóknak nem kell fizikailag felkeresniük az üzletet, hiszen az online felület lehetőséget biztosít a termékek kényelmes böngészésére és megrendelésére akár otthonról is. Ezzel időt és energiát takarítanak meg, miközben az eladó számára is egyszerűbbé válik az adminisztráció és az ügyfélkapcsolatok kezelése. 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B62A5E-9F18-46AD-A269-31A2180703E3}" type="slidenum">
              <a:rPr lang="hu-HU" smtClean="0"/>
              <a:t>3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5223812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Bejelentkezés nélkül csak a termékeket tudjuk megnézni, de vásárolni csak bejelentkezés után tudunk. Bejelentkezni két féleképpen lehet: felhasználói fiók, </a:t>
            </a:r>
            <a:r>
              <a:rPr lang="hu-HU" dirty="0" err="1"/>
              <a:t>admin</a:t>
            </a:r>
            <a:r>
              <a:rPr lang="hu-HU" dirty="0"/>
              <a:t> fiók. 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B62A5E-9F18-46AD-A269-31A2180703E3}" type="slidenum">
              <a:rPr lang="hu-HU" smtClean="0"/>
              <a:t>4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8792973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b="1" dirty="0" err="1"/>
              <a:t>MySQL</a:t>
            </a:r>
            <a:r>
              <a:rPr lang="hu-HU" b="1" dirty="0"/>
              <a:t> adatbáziskapcsolatot</a:t>
            </a:r>
            <a:r>
              <a:rPr lang="hu-HU" dirty="0"/>
              <a:t> hoz létre a </a:t>
            </a:r>
            <a:r>
              <a:rPr lang="hu-HU" b="1" dirty="0" err="1"/>
              <a:t>MySQLi</a:t>
            </a:r>
            <a:r>
              <a:rPr lang="hu-HU" dirty="0"/>
              <a:t> osztály segítségével. </a:t>
            </a:r>
            <a:r>
              <a:rPr lang="hu-HU" b="1" dirty="0"/>
              <a:t>"</a:t>
            </a:r>
            <a:r>
              <a:rPr lang="hu-HU" b="1" dirty="0" err="1"/>
              <a:t>localhost</a:t>
            </a:r>
            <a:r>
              <a:rPr lang="hu-HU" b="1" dirty="0"/>
              <a:t>"</a:t>
            </a:r>
            <a:r>
              <a:rPr lang="hu-HU" dirty="0"/>
              <a:t> – A szerver címe, ahol az adatbázis fut.</a:t>
            </a:r>
          </a:p>
          <a:p>
            <a:r>
              <a:rPr lang="hu-HU" b="1" dirty="0"/>
              <a:t>"</a:t>
            </a:r>
            <a:r>
              <a:rPr lang="hu-HU" b="1" dirty="0" err="1"/>
              <a:t>root</a:t>
            </a:r>
            <a:r>
              <a:rPr lang="hu-HU" b="1" dirty="0"/>
              <a:t>"</a:t>
            </a:r>
            <a:r>
              <a:rPr lang="hu-HU" dirty="0"/>
              <a:t> – A </a:t>
            </a:r>
            <a:r>
              <a:rPr lang="hu-HU" dirty="0" err="1"/>
              <a:t>MySQL</a:t>
            </a:r>
            <a:r>
              <a:rPr lang="hu-HU" dirty="0"/>
              <a:t> adatbázis felhasználóneve. A </a:t>
            </a:r>
            <a:r>
              <a:rPr lang="hu-HU" dirty="0" err="1"/>
              <a:t>MySQL</a:t>
            </a:r>
            <a:r>
              <a:rPr lang="hu-HU" dirty="0"/>
              <a:t> jelszó üres. </a:t>
            </a:r>
            <a:r>
              <a:rPr lang="hu-HU" b="1" dirty="0"/>
              <a:t>"shop"</a:t>
            </a:r>
            <a:r>
              <a:rPr lang="hu-HU" dirty="0"/>
              <a:t> – Az adatbázis neve, amelyhez csatlakozni akarunk.</a:t>
            </a:r>
          </a:p>
          <a:p>
            <a:r>
              <a:rPr lang="hu-HU" dirty="0"/>
              <a:t>Az XAMPP egy fejlesztői környezet, amely tartalmazza az </a:t>
            </a:r>
            <a:r>
              <a:rPr lang="hu-HU" dirty="0" err="1"/>
              <a:t>Apache</a:t>
            </a:r>
            <a:r>
              <a:rPr lang="hu-HU" dirty="0"/>
              <a:t> webszervert, a </a:t>
            </a:r>
            <a:r>
              <a:rPr lang="hu-HU" dirty="0" err="1"/>
              <a:t>MySQL</a:t>
            </a:r>
            <a:r>
              <a:rPr lang="hu-HU" dirty="0"/>
              <a:t>/</a:t>
            </a:r>
            <a:r>
              <a:rPr lang="hu-HU" dirty="0" err="1"/>
              <a:t>MariaDB</a:t>
            </a:r>
            <a:r>
              <a:rPr lang="hu-HU" dirty="0"/>
              <a:t> adatbázist, valamint a PHP támogatást. Segítségével könnyedén létrehozhatunk és futtathatunk webalkalmazásokat lokálisan.</a:t>
            </a:r>
          </a:p>
          <a:p>
            <a:r>
              <a:rPr lang="hu-HU" dirty="0"/>
              <a:t>A </a:t>
            </a:r>
            <a:r>
              <a:rPr lang="hu-HU" b="1" dirty="0"/>
              <a:t>session</a:t>
            </a:r>
            <a:r>
              <a:rPr lang="hu-HU" dirty="0"/>
              <a:t> (munkamenet) PHP-ban egy szerveroldali funkció, amely lehetővé teszi adatok tárolását és megőrzését a felhasználók böngészési munkamenete során.</a:t>
            </a:r>
          </a:p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B62A5E-9F18-46AD-A269-31A2180703E3}" type="slidenum">
              <a:rPr lang="hu-HU" smtClean="0"/>
              <a:t>5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4015465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Tiszta kódnak való megfelelés: projekt kódját kisebb, elkülönített modulokra bontottuk. 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B62A5E-9F18-46AD-A269-31A2180703E3}" type="slidenum">
              <a:rPr lang="hu-HU" smtClean="0"/>
              <a:t>6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9690484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B62A5E-9F18-46AD-A269-31A2180703E3}" type="slidenum">
              <a:rPr lang="hu-HU" smtClean="0"/>
              <a:t>7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7747994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A </a:t>
            </a:r>
            <a:r>
              <a:rPr lang="hu-HU" dirty="0" err="1"/>
              <a:t>Bootstrap</a:t>
            </a:r>
            <a:r>
              <a:rPr lang="hu-HU" dirty="0"/>
              <a:t> </a:t>
            </a:r>
            <a:r>
              <a:rPr lang="hu-HU" dirty="0" err="1"/>
              <a:t>reszponzivitását</a:t>
            </a:r>
            <a:r>
              <a:rPr lang="hu-HU" dirty="0"/>
              <a:t> a </a:t>
            </a:r>
            <a:r>
              <a:rPr lang="hu-HU" b="1" dirty="0"/>
              <a:t>rácsrendszer (</a:t>
            </a:r>
            <a:r>
              <a:rPr lang="hu-HU" b="1" dirty="0" err="1"/>
              <a:t>grid</a:t>
            </a:r>
            <a:r>
              <a:rPr lang="hu-HU" b="1" dirty="0"/>
              <a:t> </a:t>
            </a:r>
            <a:r>
              <a:rPr lang="hu-HU" b="1" dirty="0" err="1"/>
              <a:t>system</a:t>
            </a:r>
            <a:r>
              <a:rPr lang="hu-HU" b="1" dirty="0"/>
              <a:t>)</a:t>
            </a:r>
            <a:r>
              <a:rPr lang="hu-HU" dirty="0"/>
              <a:t> biztosítja, amely egy </a:t>
            </a:r>
            <a:r>
              <a:rPr lang="hu-HU" b="1" dirty="0"/>
              <a:t>12 oszlopos elrendezés </a:t>
            </a:r>
            <a:r>
              <a:rPr lang="hu-HU" b="1" dirty="0" err="1"/>
              <a:t>en</a:t>
            </a:r>
            <a:r>
              <a:rPr lang="hu-HU" dirty="0"/>
              <a:t> alapul. Az elemek szélességét és elhelyezkedését az </a:t>
            </a:r>
            <a:r>
              <a:rPr lang="hu-HU" b="1" dirty="0"/>
              <a:t>.col-* osztályokkal</a:t>
            </a:r>
            <a:r>
              <a:rPr lang="hu-HU" dirty="0"/>
              <a:t> tudjuk szabályozni, így könnyen létrehozhatunk mobilbarát, rugalmas felületeket.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B62A5E-9F18-46AD-A269-31A2180703E3}" type="slidenum">
              <a:rPr lang="hu-HU" smtClean="0"/>
              <a:t>9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6104549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A webshopunk nagyok sok helyen </a:t>
            </a:r>
            <a:r>
              <a:rPr lang="hu-HU" dirty="0" err="1"/>
              <a:t>if-else</a:t>
            </a:r>
            <a:r>
              <a:rPr lang="hu-HU" dirty="0"/>
              <a:t> elágazásokat használ. Az itteni példában látható, hogy - </a:t>
            </a:r>
            <a:r>
              <a:rPr lang="hu-HU" dirty="0" err="1"/>
              <a:t>cart_items</a:t>
            </a:r>
            <a:r>
              <a:rPr lang="hu-HU" dirty="0"/>
              <a:t> egy tömb. </a:t>
            </a:r>
            <a:r>
              <a:rPr lang="hu-HU" b="1" dirty="0" err="1"/>
              <a:t>foreach</a:t>
            </a:r>
            <a:r>
              <a:rPr lang="hu-HU" b="1" dirty="0"/>
              <a:t> ciklus</a:t>
            </a:r>
            <a:r>
              <a:rPr lang="hu-HU" dirty="0"/>
              <a:t>, amely egy </a:t>
            </a:r>
            <a:r>
              <a:rPr lang="hu-HU" b="1" dirty="0" err="1"/>
              <a:t>else</a:t>
            </a:r>
            <a:r>
              <a:rPr lang="hu-HU" b="1" dirty="0"/>
              <a:t> ágon belül</a:t>
            </a:r>
            <a:r>
              <a:rPr lang="hu-HU" dirty="0"/>
              <a:t> fut le. Ez egy </a:t>
            </a:r>
            <a:r>
              <a:rPr lang="hu-HU" dirty="0" err="1"/>
              <a:t>if-else</a:t>
            </a:r>
            <a:r>
              <a:rPr lang="hu-HU" dirty="0"/>
              <a:t> szerkezet része, tehát csak akkor </a:t>
            </a:r>
            <a:r>
              <a:rPr lang="hu-HU" dirty="0" err="1"/>
              <a:t>hajtódik</a:t>
            </a:r>
            <a:r>
              <a:rPr lang="hu-HU" dirty="0"/>
              <a:t> végre, ha az </a:t>
            </a:r>
            <a:r>
              <a:rPr lang="hu-HU" dirty="0" err="1"/>
              <a:t>if</a:t>
            </a:r>
            <a:r>
              <a:rPr lang="hu-HU" dirty="0"/>
              <a:t> feltétele hamis. </a:t>
            </a:r>
            <a:r>
              <a:rPr lang="hu-HU" b="1" dirty="0"/>
              <a:t>$</a:t>
            </a:r>
            <a:r>
              <a:rPr lang="hu-HU" b="1" dirty="0" err="1"/>
              <a:t>key</a:t>
            </a:r>
            <a:r>
              <a:rPr lang="hu-HU" dirty="0"/>
              <a:t> → Az aktuális elem kulcsa (indexe).</a:t>
            </a:r>
            <a:r>
              <a:rPr lang="hu-HU" b="1" dirty="0"/>
              <a:t>$</a:t>
            </a:r>
            <a:r>
              <a:rPr lang="hu-HU" b="1" dirty="0" err="1"/>
              <a:t>item</a:t>
            </a:r>
            <a:r>
              <a:rPr lang="hu-HU" dirty="0"/>
              <a:t> → Az aktuális elem értéke.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B62A5E-9F18-46AD-A269-31A2180703E3}" type="slidenum">
              <a:rPr lang="hu-HU" smtClean="0"/>
              <a:t>11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5205650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F64E1F-AD10-4529-8905-5FF30975D4D5}" type="datetimeFigureOut">
              <a:rPr lang="hu-HU" smtClean="0"/>
              <a:t>2025. 03. 12.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2A294D-9320-4EC9-A0D7-289CF4F4064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947003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áma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F64E1F-AD10-4529-8905-5FF30975D4D5}" type="datetimeFigureOut">
              <a:rPr lang="hu-HU" smtClean="0"/>
              <a:t>2025. 03. 12.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2A294D-9320-4EC9-A0D7-289CF4F4064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1340669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ím és képaláír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F64E1F-AD10-4529-8905-5FF30975D4D5}" type="datetimeFigureOut">
              <a:rPr lang="hu-HU" smtClean="0"/>
              <a:t>2025. 03. 12.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2A294D-9320-4EC9-A0D7-289CF4F4064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1869473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dézet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F64E1F-AD10-4529-8905-5FF30975D4D5}" type="datetimeFigureOut">
              <a:rPr lang="hu-HU" smtClean="0"/>
              <a:t>2025. 03. 12.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2A294D-9320-4EC9-A0D7-289CF4F4064B}" type="slidenum">
              <a:rPr lang="hu-HU" smtClean="0"/>
              <a:t>‹#›</a:t>
            </a:fld>
            <a:endParaRPr lang="hu-HU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958880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F64E1F-AD10-4529-8905-5FF30975D4D5}" type="datetimeFigureOut">
              <a:rPr lang="hu-HU" smtClean="0"/>
              <a:t>2025. 03. 12.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2A294D-9320-4EC9-A0D7-289CF4F4064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1062127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hasá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F64E1F-AD10-4529-8905-5FF30975D4D5}" type="datetimeFigureOut">
              <a:rPr lang="hu-HU" smtClean="0"/>
              <a:t>2025. 03. 12.</a:t>
            </a:fld>
            <a:endParaRPr lang="hu-H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2A294D-9320-4EC9-A0D7-289CF4F4064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750394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éphasá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F64E1F-AD10-4529-8905-5FF30975D4D5}" type="datetimeFigureOut">
              <a:rPr lang="hu-HU" smtClean="0"/>
              <a:t>2025. 03. 12.</a:t>
            </a:fld>
            <a:endParaRPr lang="hu-H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2A294D-9320-4EC9-A0D7-289CF4F4064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5952937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F64E1F-AD10-4529-8905-5FF30975D4D5}" type="datetimeFigureOut">
              <a:rPr lang="hu-HU" smtClean="0"/>
              <a:t>2025. 03. 12.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2A294D-9320-4EC9-A0D7-289CF4F4064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31685182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F64E1F-AD10-4529-8905-5FF30975D4D5}" type="datetimeFigureOut">
              <a:rPr lang="hu-HU" smtClean="0"/>
              <a:t>2025. 03. 12.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2A294D-9320-4EC9-A0D7-289CF4F4064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9553918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F64E1F-AD10-4529-8905-5FF30975D4D5}" type="datetimeFigureOut">
              <a:rPr lang="hu-HU" smtClean="0"/>
              <a:t>2025. 03. 12.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2A294D-9320-4EC9-A0D7-289CF4F4064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8833976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F64E1F-AD10-4529-8905-5FF30975D4D5}" type="datetimeFigureOut">
              <a:rPr lang="hu-HU" smtClean="0"/>
              <a:t>2025. 03. 12.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2A294D-9320-4EC9-A0D7-289CF4F4064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432532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9119" y="124375"/>
            <a:ext cx="10353762" cy="970450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F64E1F-AD10-4529-8905-5FF30975D4D5}" type="datetimeFigureOut">
              <a:rPr lang="hu-HU" smtClean="0"/>
              <a:t>2025. 03. 12.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2A294D-9320-4EC9-A0D7-289CF4F4064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1404133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F64E1F-AD10-4529-8905-5FF30975D4D5}" type="datetimeFigureOut">
              <a:rPr lang="hu-HU" smtClean="0"/>
              <a:t>2025. 03. 12.</a:t>
            </a:fld>
            <a:endParaRPr lang="hu-H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2A294D-9320-4EC9-A0D7-289CF4F4064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1438905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F64E1F-AD10-4529-8905-5FF30975D4D5}" type="datetimeFigureOut">
              <a:rPr lang="hu-HU" smtClean="0"/>
              <a:t>2025. 03. 12.</a:t>
            </a:fld>
            <a:endParaRPr lang="hu-H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2A294D-9320-4EC9-A0D7-289CF4F4064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5904192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F64E1F-AD10-4529-8905-5FF30975D4D5}" type="datetimeFigureOut">
              <a:rPr lang="hu-HU" smtClean="0"/>
              <a:t>2025. 03. 12.</a:t>
            </a:fld>
            <a:endParaRPr lang="hu-H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2A294D-9320-4EC9-A0D7-289CF4F4064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6410058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F64E1F-AD10-4529-8905-5FF30975D4D5}" type="datetimeFigureOut">
              <a:rPr lang="hu-HU" smtClean="0"/>
              <a:t>2025. 03. 12.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2A294D-9320-4EC9-A0D7-289CF4F4064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1930711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F64E1F-AD10-4529-8905-5FF30975D4D5}" type="datetimeFigureOut">
              <a:rPr lang="hu-HU" smtClean="0"/>
              <a:t>2025. 03. 12.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2A294D-9320-4EC9-A0D7-289CF4F4064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6662128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4" y="227941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19F64E1F-AD10-4529-8905-5FF30975D4D5}" type="datetimeFigureOut">
              <a:rPr lang="hu-HU" smtClean="0"/>
              <a:t>2025. 03. 12.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AA2A294D-9320-4EC9-A0D7-289CF4F4064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2279923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  <p:sldLayoutId id="2147483774" r:id="rId12"/>
    <p:sldLayoutId id="2147483775" r:id="rId13"/>
    <p:sldLayoutId id="2147483776" r:id="rId14"/>
    <p:sldLayoutId id="2147483777" r:id="rId15"/>
    <p:sldLayoutId id="2147483778" r:id="rId16"/>
    <p:sldLayoutId id="214748377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1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A0598E7-AA9B-41C1-AA4F-8E8638BCDE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5983" y="270104"/>
            <a:ext cx="9440034" cy="867142"/>
          </a:xfrm>
        </p:spPr>
        <p:txBody>
          <a:bodyPr>
            <a:normAutofit/>
          </a:bodyPr>
          <a:lstStyle/>
          <a:p>
            <a:r>
              <a:rPr lang="hu-HU" sz="4400" b="1" dirty="0" err="1">
                <a:effectLst/>
              </a:rPr>
              <a:t>PureLine</a:t>
            </a:r>
            <a:r>
              <a:rPr lang="hu-HU" sz="4400" b="1" dirty="0">
                <a:effectLst/>
              </a:rPr>
              <a:t> Webshop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EF2DED70-3640-42C2-B6C7-E8FC4E6735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5983" y="1342434"/>
            <a:ext cx="9440034" cy="740578"/>
          </a:xfrm>
        </p:spPr>
        <p:txBody>
          <a:bodyPr>
            <a:noAutofit/>
          </a:bodyPr>
          <a:lstStyle/>
          <a:p>
            <a:r>
              <a:rPr lang="hu-HU" sz="2400" b="1" dirty="0" err="1">
                <a:effectLst/>
              </a:rPr>
              <a:t>Made</a:t>
            </a:r>
            <a:r>
              <a:rPr lang="hu-HU" sz="2400" b="1" dirty="0">
                <a:effectLst/>
              </a:rPr>
              <a:t> </a:t>
            </a:r>
            <a:r>
              <a:rPr lang="hu-HU" sz="2400" b="1" dirty="0" err="1">
                <a:effectLst/>
              </a:rPr>
              <a:t>by</a:t>
            </a:r>
            <a:r>
              <a:rPr lang="hu-HU" sz="2400" b="1" dirty="0">
                <a:effectLst/>
              </a:rPr>
              <a:t>: </a:t>
            </a:r>
            <a:r>
              <a:rPr lang="hu-HU" sz="2400" dirty="0">
                <a:effectLst/>
              </a:rPr>
              <a:t>Kiss Gábor, Kiss Máté Márk, Takács Zoltán</a:t>
            </a:r>
          </a:p>
        </p:txBody>
      </p:sp>
      <p:pic>
        <p:nvPicPr>
          <p:cNvPr id="4" name="PureLine Divat Webshop - Google Chrome 2025-02-18 16-27-17">
            <a:hlinkClick r:id="" action="ppaction://media"/>
            <a:extLst>
              <a:ext uri="{FF2B5EF4-FFF2-40B4-BE49-F238E27FC236}">
                <a16:creationId xmlns:a16="http://schemas.microsoft.com/office/drawing/2014/main" id="{0C833137-5AD4-E640-C55A-C46C34430EB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91148" y="1963308"/>
            <a:ext cx="8809704" cy="4734069"/>
          </a:xfrm>
          <a:prstGeom prst="roundRect">
            <a:avLst>
              <a:gd name="adj" fmla="val 5439"/>
            </a:avLst>
          </a:prstGeom>
          <a:ln>
            <a:noFill/>
          </a:ln>
          <a:effectLst>
            <a:innerShdw blurRad="114300" dist="50800">
              <a:srgbClr val="000000">
                <a:alpha val="0"/>
              </a:srgbClr>
            </a:innerShdw>
          </a:effectLst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60C396A3-2548-48BD-AB50-DAEB2B7CFEA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67142" cy="867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290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948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remove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56F2AAC-3EBD-429A-94C8-88C89C35B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Reszponzivitás</a:t>
            </a:r>
            <a:endParaRPr lang="hu-HU" dirty="0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DDB3BFF7-52B6-4627-A85D-75EC427820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753" y="2062082"/>
            <a:ext cx="7427164" cy="4110117"/>
          </a:xfrm>
          <a:prstGeom prst="rect">
            <a:avLst/>
          </a:prstGeo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8FF5B006-1924-428E-BBA0-91F8AF5B6A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1010" y="1254196"/>
            <a:ext cx="3817332" cy="5309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2407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C3E13A3-6AE8-4D03-BC5A-755A57DF6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316089"/>
            <a:ext cx="10353762" cy="970450"/>
          </a:xfrm>
        </p:spPr>
        <p:txBody>
          <a:bodyPr/>
          <a:lstStyle/>
          <a:p>
            <a:r>
              <a:rPr lang="hu-HU" dirty="0"/>
              <a:t>Nem elérhető részek kezelése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429C9DC0-2AD9-40BB-A163-3516BE0E72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43526" y="1963358"/>
            <a:ext cx="4876344" cy="544884"/>
          </a:xfrm>
        </p:spPr>
        <p:txBody>
          <a:bodyPr/>
          <a:lstStyle/>
          <a:p>
            <a:r>
              <a:rPr lang="hu-HU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hu-HU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hu-HU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empty</a:t>
            </a:r>
            <a:r>
              <a:rPr lang="hu-HU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hu-HU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hu-HU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cart_items</a:t>
            </a:r>
            <a:r>
              <a:rPr lang="hu-HU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</a:t>
            </a:r>
            <a:endParaRPr lang="hu-HU" dirty="0">
              <a:effectLst/>
            </a:endParaRPr>
          </a:p>
        </p:txBody>
      </p:sp>
      <p:pic>
        <p:nvPicPr>
          <p:cNvPr id="9" name="Tartalom helye 8">
            <a:extLst>
              <a:ext uri="{FF2B5EF4-FFF2-40B4-BE49-F238E27FC236}">
                <a16:creationId xmlns:a16="http://schemas.microsoft.com/office/drawing/2014/main" id="{87EA0CDE-98D3-44AD-B6CF-4FE7E6055C2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223936" y="2824927"/>
            <a:ext cx="5795404" cy="3490278"/>
          </a:xfrm>
          <a:prstGeom prst="rect">
            <a:avLst/>
          </a:prstGeom>
        </p:spPr>
      </p:pic>
      <p:sp>
        <p:nvSpPr>
          <p:cNvPr id="7" name="Szöveg helye 6">
            <a:extLst>
              <a:ext uri="{FF2B5EF4-FFF2-40B4-BE49-F238E27FC236}">
                <a16:creationId xmlns:a16="http://schemas.microsoft.com/office/drawing/2014/main" id="{5D78653A-C113-49FC-94B4-A61B285BA65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09786" y="1963358"/>
            <a:ext cx="4895330" cy="833559"/>
          </a:xfrm>
        </p:spPr>
        <p:txBody>
          <a:bodyPr/>
          <a:lstStyle/>
          <a:p>
            <a:r>
              <a:rPr lang="hu-HU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hu-HU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hu-HU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foreach</a:t>
            </a:r>
            <a:r>
              <a:rPr lang="hu-HU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hu-HU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hu-HU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cart_items</a:t>
            </a:r>
            <a:r>
              <a:rPr lang="hu-HU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hu-HU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hu-HU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key</a:t>
            </a:r>
            <a:r>
              <a:rPr lang="hu-HU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=&gt; </a:t>
            </a:r>
            <a:r>
              <a:rPr lang="hu-HU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hu-HU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hu-HU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  <a:endParaRPr lang="hu-HU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0" name="Tartalom helye 9">
            <a:extLst>
              <a:ext uri="{FF2B5EF4-FFF2-40B4-BE49-F238E27FC236}">
                <a16:creationId xmlns:a16="http://schemas.microsoft.com/office/drawing/2014/main" id="{8A09DFED-8674-4E54-85B0-B928AD45A098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 rotWithShape="1">
          <a:blip r:embed="rId4"/>
          <a:srcRect l="2176" r="324"/>
          <a:stretch/>
        </p:blipFill>
        <p:spPr>
          <a:xfrm>
            <a:off x="6153978" y="2824926"/>
            <a:ext cx="5845215" cy="3490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4478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A0D1EEE-C832-4E54-866F-5698FF72D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Tesztelés</a:t>
            </a:r>
          </a:p>
        </p:txBody>
      </p:sp>
      <p:sp>
        <p:nvSpPr>
          <p:cNvPr id="9" name="Tartalom helye 8">
            <a:extLst>
              <a:ext uri="{FF2B5EF4-FFF2-40B4-BE49-F238E27FC236}">
                <a16:creationId xmlns:a16="http://schemas.microsoft.com/office/drawing/2014/main" id="{27188B4A-2B40-444A-A5D6-6189C4FB63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b="1" dirty="0">
                <a:effectLst/>
              </a:rPr>
              <a:t>Funkcionális tesztelés</a:t>
            </a:r>
            <a:r>
              <a:rPr lang="hu-HU" dirty="0">
                <a:effectLst/>
              </a:rPr>
              <a:t>: rendszer funkcióit az elvárt viselkedés alapján teszteltük.</a:t>
            </a:r>
          </a:p>
          <a:p>
            <a:r>
              <a:rPr lang="hu-HU" b="1" dirty="0">
                <a:effectLst/>
              </a:rPr>
              <a:t>Pozitív tesztelés</a:t>
            </a:r>
            <a:r>
              <a:rPr lang="hu-HU" dirty="0">
                <a:effectLst/>
              </a:rPr>
              <a:t>: A rendszer helyes működését teszteltük érvényes adatok bevitele esetén (pl. helyes email és jelszó).</a:t>
            </a:r>
          </a:p>
          <a:p>
            <a:r>
              <a:rPr lang="hu-HU" dirty="0">
                <a:effectLst/>
              </a:rPr>
              <a:t> </a:t>
            </a:r>
            <a:r>
              <a:rPr lang="hu-HU" b="1" dirty="0">
                <a:effectLst/>
              </a:rPr>
              <a:t>Negatív tesztelés</a:t>
            </a:r>
            <a:r>
              <a:rPr lang="hu-HU" dirty="0">
                <a:effectLst/>
              </a:rPr>
              <a:t>: A rendszer reagálását teszteltük hibás vagy érvénytelen adatok esetén (pl. helytelen email vagy jelszó, hiányzó mezők).</a:t>
            </a:r>
          </a:p>
          <a:p>
            <a:pPr marL="36900" indent="0">
              <a:buNone/>
            </a:pPr>
            <a:r>
              <a:rPr lang="hu-HU" dirty="0">
                <a:effectLst/>
              </a:rPr>
              <a:t>Tesztelési forgatókönyvek: </a:t>
            </a:r>
            <a:r>
              <a:rPr lang="hu-HU" b="1" dirty="0">
                <a:effectLst/>
              </a:rPr>
              <a:t>:</a:t>
            </a:r>
          </a:p>
          <a:p>
            <a:r>
              <a:rPr lang="hu-HU" dirty="0">
                <a:effectLst/>
              </a:rPr>
              <a:t>TC1.1: Helytelen email-cím és jelszó.</a:t>
            </a:r>
          </a:p>
          <a:p>
            <a:r>
              <a:rPr lang="hu-HU" dirty="0">
                <a:effectLst/>
              </a:rPr>
              <a:t>TC1.4: Sikeres bejelentkezés helyes email-cím és jelszó esetén. </a:t>
            </a:r>
          </a:p>
          <a:p>
            <a:pPr marL="36900" indent="0">
              <a:buNone/>
            </a:pPr>
            <a:r>
              <a:rPr lang="hu-HU" b="1" dirty="0">
                <a:effectLst/>
              </a:rPr>
              <a:t>Elvárt eredmény</a:t>
            </a:r>
            <a:r>
              <a:rPr lang="hu-HU" dirty="0">
                <a:effectLst/>
              </a:rPr>
              <a:t>: A rendszer hibát jelez hibás adatok esetén, és nem lép tovább a főoldalra. Sikeres bejelentkezés esetén a felhasználót átirányítja a felhasználói fiók oldalára.</a:t>
            </a:r>
          </a:p>
        </p:txBody>
      </p:sp>
    </p:spTree>
    <p:extLst>
      <p:ext uri="{BB962C8B-B14F-4D97-AF65-F5344CB8AC3E}">
        <p14:creationId xmlns:p14="http://schemas.microsoft.com/office/powerpoint/2010/main" val="10882789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03B5F96-42E1-426E-AFE7-7E58D36280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290052"/>
            <a:ext cx="10353762" cy="970450"/>
          </a:xfrm>
        </p:spPr>
        <p:txBody>
          <a:bodyPr/>
          <a:lstStyle/>
          <a:p>
            <a:r>
              <a:rPr lang="hu-HU" dirty="0"/>
              <a:t>Tesztpéldák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13BCA03F-5CD9-4E49-8FE0-A421FCB51D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2685" y="1732449"/>
            <a:ext cx="4965895" cy="4835499"/>
          </a:xfrm>
        </p:spPr>
        <p:txBody>
          <a:bodyPr>
            <a:normAutofit fontScale="92500" lnSpcReduction="10000"/>
          </a:bodyPr>
          <a:lstStyle/>
          <a:p>
            <a:pPr marL="36900" indent="0">
              <a:buNone/>
            </a:pPr>
            <a:r>
              <a:rPr lang="hu-HU" b="1" dirty="0">
                <a:effectLst/>
              </a:rPr>
              <a:t>Teszt 1 - Bejelentkezés helytelen email-cím és jelszóval</a:t>
            </a:r>
          </a:p>
          <a:p>
            <a:r>
              <a:rPr lang="hu-HU" dirty="0"/>
              <a:t>Teszt azonosító: TC1.1</a:t>
            </a:r>
          </a:p>
          <a:p>
            <a:r>
              <a:rPr lang="hu-HU" b="1" dirty="0"/>
              <a:t>Bemeneti adatok:</a:t>
            </a:r>
          </a:p>
          <a:p>
            <a:r>
              <a:rPr lang="hu-HU" dirty="0"/>
              <a:t>Email: admi@gmail.com</a:t>
            </a:r>
          </a:p>
          <a:p>
            <a:r>
              <a:rPr lang="hu-HU" dirty="0"/>
              <a:t>Jelszó: 123</a:t>
            </a:r>
          </a:p>
          <a:p>
            <a:r>
              <a:rPr lang="hu-HU" dirty="0"/>
              <a:t>Tesztelt funkció: Bejelentkezés</a:t>
            </a:r>
          </a:p>
          <a:p>
            <a:pPr marL="36900" indent="0">
              <a:buNone/>
            </a:pPr>
            <a:r>
              <a:rPr lang="hu-HU" b="1" dirty="0"/>
              <a:t>Eredmény:</a:t>
            </a:r>
          </a:p>
          <a:p>
            <a:r>
              <a:rPr lang="hu-HU" dirty="0"/>
              <a:t>Hibaüzenet jelenik meg: „Hibás email cím vagy jelszó.”</a:t>
            </a:r>
          </a:p>
          <a:p>
            <a:r>
              <a:rPr lang="hu-HU" dirty="0"/>
              <a:t>A felhasználó nem tud bejelentkezni.</a:t>
            </a:r>
          </a:p>
          <a:p>
            <a:r>
              <a:rPr lang="hu-HU" dirty="0"/>
              <a:t>Státusz: Sikeres (a rendszer helyesen reagál a hibás adatokra).</a:t>
            </a:r>
          </a:p>
          <a:p>
            <a:endParaRPr lang="hu-HU" dirty="0"/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E2F38BA4-2AC8-4708-A3CB-B2693C296C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10"/>
          <a:stretch/>
        </p:blipFill>
        <p:spPr>
          <a:xfrm>
            <a:off x="5779299" y="1956619"/>
            <a:ext cx="6128172" cy="438212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6126931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AC09D97-6CC6-4EFF-8F26-2987BF398E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393290"/>
            <a:ext cx="10353762" cy="970450"/>
          </a:xfrm>
        </p:spPr>
        <p:txBody>
          <a:bodyPr/>
          <a:lstStyle/>
          <a:p>
            <a:r>
              <a:rPr lang="hu-HU" dirty="0"/>
              <a:t>Tesztpéldák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D4DBB101-D199-4123-9364-AE52469FB2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131" y="1732447"/>
            <a:ext cx="4240492" cy="4732261"/>
          </a:xfrm>
        </p:spPr>
        <p:txBody>
          <a:bodyPr>
            <a:normAutofit fontScale="92500" lnSpcReduction="10000"/>
          </a:bodyPr>
          <a:lstStyle/>
          <a:p>
            <a:pPr marL="36900" indent="0">
              <a:buNone/>
            </a:pPr>
            <a:r>
              <a:rPr lang="hu-HU" b="1" dirty="0"/>
              <a:t>Teszt 4 - Bejelentkezés érvényes email-címmel és jelszóval</a:t>
            </a:r>
          </a:p>
          <a:p>
            <a:r>
              <a:rPr lang="hu-HU" dirty="0"/>
              <a:t>Teszt azonosító: TC1.4</a:t>
            </a:r>
          </a:p>
          <a:p>
            <a:r>
              <a:rPr lang="hu-HU" b="1" dirty="0"/>
              <a:t>Bemeneti adatok:</a:t>
            </a:r>
          </a:p>
          <a:p>
            <a:r>
              <a:rPr lang="hu-HU" dirty="0"/>
              <a:t>Email: admin@gmail.com</a:t>
            </a:r>
          </a:p>
          <a:p>
            <a:r>
              <a:rPr lang="hu-HU" dirty="0"/>
              <a:t>Jelszó: 1234</a:t>
            </a:r>
          </a:p>
          <a:p>
            <a:r>
              <a:rPr lang="hu-HU" dirty="0"/>
              <a:t>Tesztelt funkció: Bejelentkezés</a:t>
            </a:r>
          </a:p>
          <a:p>
            <a:pPr marL="36900" indent="0">
              <a:buNone/>
            </a:pPr>
            <a:r>
              <a:rPr lang="hu-HU" b="1" dirty="0">
                <a:effectLst/>
              </a:rPr>
              <a:t>Eredmény</a:t>
            </a:r>
            <a:r>
              <a:rPr lang="hu-HU" dirty="0"/>
              <a:t>:</a:t>
            </a:r>
          </a:p>
          <a:p>
            <a:r>
              <a:rPr lang="hu-HU" dirty="0"/>
              <a:t>A rendszer sikeresen bejelentkezik, és a felhasználó átirányításra kerül a Rendeléseim oldalra.</a:t>
            </a:r>
          </a:p>
          <a:p>
            <a:r>
              <a:rPr lang="hu-HU" dirty="0"/>
              <a:t>Státusz: Sikeres (a bejelentkezés a várt módon történt)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08F663E9-03C2-44C8-8F3B-C78B9871E8D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5" r="4645"/>
          <a:stretch/>
        </p:blipFill>
        <p:spPr>
          <a:xfrm>
            <a:off x="4984608" y="1952992"/>
            <a:ext cx="6880013" cy="429117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7475841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0C28110-AE2D-46F1-8DFB-F1CC811A76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>
                <a:effectLst/>
              </a:rPr>
              <a:t>Csapatmunka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912B8880-F9E3-4A52-8904-E7923B2FD0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4" y="1399624"/>
            <a:ext cx="10353762" cy="4058751"/>
          </a:xfrm>
        </p:spPr>
        <p:txBody>
          <a:bodyPr>
            <a:normAutofit/>
          </a:bodyPr>
          <a:lstStyle/>
          <a:p>
            <a:r>
              <a:rPr lang="hu-HU" b="1" dirty="0">
                <a:effectLst/>
              </a:rPr>
              <a:t> Meetingek: </a:t>
            </a:r>
            <a:r>
              <a:rPr lang="hu-HU" dirty="0">
                <a:effectLst/>
              </a:rPr>
              <a:t>Rendszeres megbeszéléseket tartottunk, hogy nyomon követhessük a fejlesztés előrehaladását, kiosszuk a feladatokat és megoldjuk a felmerülő problémákat.</a:t>
            </a:r>
          </a:p>
          <a:p>
            <a:r>
              <a:rPr lang="hu-HU" b="1" dirty="0">
                <a:effectLst/>
              </a:rPr>
              <a:t>GitHub: </a:t>
            </a:r>
            <a:r>
              <a:rPr lang="hu-HU" dirty="0">
                <a:effectLst/>
              </a:rPr>
              <a:t>A közös fejlesztést GitHubon keresztül végeztük, itt értük el egymás kész feladatait.</a:t>
            </a:r>
          </a:p>
          <a:p>
            <a:pPr marL="36900" indent="0">
              <a:buNone/>
            </a:pPr>
            <a:endParaRPr lang="hu-HU" b="1" dirty="0">
              <a:effectLst/>
            </a:endParaRPr>
          </a:p>
          <a:p>
            <a:r>
              <a:rPr lang="hu-HU" b="1" dirty="0">
                <a:effectLst/>
              </a:rPr>
              <a:t>Projektvezető</a:t>
            </a:r>
            <a:r>
              <a:rPr lang="hu-HU" dirty="0"/>
              <a:t> (Kiss Gábor): A projekt irányítása</a:t>
            </a:r>
          </a:p>
          <a:p>
            <a:r>
              <a:rPr lang="hu-HU" b="1" dirty="0"/>
              <a:t>Fejlesztők/tervezők</a:t>
            </a:r>
            <a:r>
              <a:rPr lang="hu-HU" dirty="0"/>
              <a:t> (Kiss Gábor, Kiss Máté Márk, Takács Zoltán):</a:t>
            </a:r>
          </a:p>
          <a:p>
            <a:pPr lvl="1"/>
            <a:r>
              <a:rPr lang="hu-HU" dirty="0"/>
              <a:t> A webshop backend és frontend fejlesztése, funkciók és adatbázis kezelés, felhasználói felület megtervezése, </a:t>
            </a:r>
            <a:r>
              <a:rPr lang="hu-HU" dirty="0" err="1"/>
              <a:t>reszponzivitás</a:t>
            </a:r>
            <a:r>
              <a:rPr lang="hu-HU" dirty="0"/>
              <a:t> biztosítása. </a:t>
            </a:r>
            <a:endParaRPr lang="hu-HU" b="1" dirty="0">
              <a:effectLst/>
            </a:endParaRPr>
          </a:p>
          <a:p>
            <a:endParaRPr lang="hu-HU" b="1" dirty="0">
              <a:effectLst/>
            </a:endParaRPr>
          </a:p>
          <a:p>
            <a:endParaRPr lang="hu-HU" b="1" dirty="0">
              <a:effectLst/>
            </a:endParaRPr>
          </a:p>
          <a:p>
            <a:endParaRPr lang="hu-HU" b="1" dirty="0">
              <a:effectLst/>
            </a:endParaRPr>
          </a:p>
        </p:txBody>
      </p:sp>
      <p:pic>
        <p:nvPicPr>
          <p:cNvPr id="1028" name="Picture 4" descr="GitHub։ The Ultimate Collaboration Tool for Tech Teams - BDG">
            <a:extLst>
              <a:ext uri="{FF2B5EF4-FFF2-40B4-BE49-F238E27FC236}">
                <a16:creationId xmlns:a16="http://schemas.microsoft.com/office/drawing/2014/main" id="{5E35109E-5E6D-40C1-6D79-C63657F890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2155" y="4992989"/>
            <a:ext cx="3486539" cy="1745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49170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817F395-DC0E-43A9-99A3-B2F55B48E3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184033"/>
            <a:ext cx="10353762" cy="970450"/>
          </a:xfrm>
        </p:spPr>
        <p:txBody>
          <a:bodyPr/>
          <a:lstStyle/>
          <a:p>
            <a:r>
              <a:rPr lang="hu-HU" dirty="0"/>
              <a:t>Gábor legfontosabb feladatai</a:t>
            </a:r>
          </a:p>
        </p:txBody>
      </p:sp>
      <p:sp>
        <p:nvSpPr>
          <p:cNvPr id="5" name="Tartalom helye 4">
            <a:extLst>
              <a:ext uri="{FF2B5EF4-FFF2-40B4-BE49-F238E27FC236}">
                <a16:creationId xmlns:a16="http://schemas.microsoft.com/office/drawing/2014/main" id="{F425AF16-9F29-4BDF-A2D4-DC11C44C33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05872" y="1759974"/>
            <a:ext cx="4876344" cy="4031226"/>
          </a:xfrm>
        </p:spPr>
        <p:txBody>
          <a:bodyPr/>
          <a:lstStyle/>
          <a:p>
            <a:r>
              <a:rPr lang="hu-HU" b="1" dirty="0" err="1">
                <a:effectLst/>
              </a:rPr>
              <a:t>Reszponzivitás</a:t>
            </a:r>
            <a:r>
              <a:rPr lang="hu-HU" b="1" dirty="0">
                <a:effectLst/>
              </a:rPr>
              <a:t> megoldása</a:t>
            </a:r>
            <a:r>
              <a:rPr lang="hu-HU" dirty="0">
                <a:effectLst/>
              </a:rPr>
              <a:t>: </a:t>
            </a:r>
            <a:r>
              <a:rPr lang="hu-HU" dirty="0" err="1">
                <a:effectLst/>
              </a:rPr>
              <a:t>Bootstrap</a:t>
            </a:r>
            <a:r>
              <a:rPr lang="hu-HU" dirty="0">
                <a:effectLst/>
              </a:rPr>
              <a:t> használata</a:t>
            </a:r>
          </a:p>
          <a:p>
            <a:r>
              <a:rPr lang="hu-HU" dirty="0">
                <a:effectLst/>
              </a:rPr>
              <a:t>Adatbázis megvalósítása, Tesztelés</a:t>
            </a:r>
          </a:p>
          <a:p>
            <a:r>
              <a:rPr lang="hu-HU" dirty="0">
                <a:effectLst/>
              </a:rPr>
              <a:t>Mappa struktúra kialakítása</a:t>
            </a:r>
          </a:p>
          <a:p>
            <a:r>
              <a:rPr lang="hu-HU" dirty="0">
                <a:effectLst/>
              </a:rPr>
              <a:t>Webshop publikálása egy </a:t>
            </a:r>
            <a:r>
              <a:rPr lang="hu-HU" dirty="0" err="1">
                <a:effectLst/>
              </a:rPr>
              <a:t>webhoston</a:t>
            </a:r>
            <a:endParaRPr lang="hu-HU" dirty="0">
              <a:effectLst/>
            </a:endParaRPr>
          </a:p>
          <a:p>
            <a:r>
              <a:rPr lang="hu-HU" b="1" dirty="0" err="1">
                <a:effectLst/>
              </a:rPr>
              <a:t>cart-process-add.php</a:t>
            </a:r>
            <a:r>
              <a:rPr lang="hu-HU" dirty="0">
                <a:effectLst/>
              </a:rPr>
              <a:t>: </a:t>
            </a:r>
            <a:r>
              <a:rPr lang="hu-HU" dirty="0"/>
              <a:t>Kosárhoz adási folyamatot végző logikai fájl</a:t>
            </a:r>
            <a:endParaRPr lang="hu-HU" dirty="0">
              <a:effectLst/>
            </a:endParaRPr>
          </a:p>
          <a:p>
            <a:r>
              <a:rPr lang="hu-HU" b="1" dirty="0" err="1">
                <a:effectLst/>
              </a:rPr>
              <a:t>cart-process-remove.php</a:t>
            </a:r>
            <a:r>
              <a:rPr lang="hu-HU" dirty="0">
                <a:effectLst/>
              </a:rPr>
              <a:t>: </a:t>
            </a:r>
            <a:r>
              <a:rPr lang="hu-HU" dirty="0"/>
              <a:t>Termék eltávolítása a kosárból. </a:t>
            </a:r>
            <a:endParaRPr lang="hu-HU" dirty="0">
              <a:effectLst/>
            </a:endParaRPr>
          </a:p>
          <a:p>
            <a:r>
              <a:rPr lang="hu-HU" b="1" dirty="0" err="1">
                <a:effectLst/>
              </a:rPr>
              <a:t>cart.php</a:t>
            </a:r>
            <a:r>
              <a:rPr lang="hu-HU" dirty="0">
                <a:effectLst/>
              </a:rPr>
              <a:t>: A vásárlói kosár megjelenítése. </a:t>
            </a:r>
          </a:p>
          <a:p>
            <a:endParaRPr lang="hu-HU" dirty="0"/>
          </a:p>
        </p:txBody>
      </p:sp>
      <p:sp>
        <p:nvSpPr>
          <p:cNvPr id="6" name="Szöveg helye 5">
            <a:extLst>
              <a:ext uri="{FF2B5EF4-FFF2-40B4-BE49-F238E27FC236}">
                <a16:creationId xmlns:a16="http://schemas.microsoft.com/office/drawing/2014/main" id="{CE7F77F0-F41C-4568-B377-62E554E80D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94967" y="1759974"/>
            <a:ext cx="4895330" cy="544883"/>
          </a:xfrm>
        </p:spPr>
        <p:txBody>
          <a:bodyPr/>
          <a:lstStyle/>
          <a:p>
            <a:pPr>
              <a:lnSpc>
                <a:spcPts val="1425"/>
              </a:lnSpc>
            </a:pPr>
            <a:r>
              <a:rPr lang="hu-HU" sz="2000" b="0" dirty="0" err="1">
                <a:solidFill>
                  <a:srgbClr val="569CD6"/>
                </a:solidFill>
                <a:effectLst/>
                <a:latin typeface="+mj-lt"/>
              </a:rPr>
              <a:t>function</a:t>
            </a:r>
            <a:r>
              <a:rPr lang="hu-HU" sz="2000" b="0" dirty="0">
                <a:solidFill>
                  <a:srgbClr val="D4D4D4"/>
                </a:solidFill>
                <a:effectLst/>
                <a:latin typeface="+mj-lt"/>
              </a:rPr>
              <a:t> </a:t>
            </a:r>
            <a:r>
              <a:rPr lang="hu-HU" sz="2000" b="0" dirty="0">
                <a:solidFill>
                  <a:srgbClr val="DCDCAA"/>
                </a:solidFill>
                <a:effectLst/>
                <a:latin typeface="+mj-lt"/>
              </a:rPr>
              <a:t>logout</a:t>
            </a:r>
            <a:r>
              <a:rPr lang="hu-HU" sz="2000" b="0" dirty="0">
                <a:solidFill>
                  <a:srgbClr val="D4D4D4"/>
                </a:solidFill>
                <a:effectLst/>
                <a:latin typeface="+mj-lt"/>
              </a:rPr>
              <a:t>()</a:t>
            </a:r>
            <a:endParaRPr lang="hu-HU" sz="2000" b="0" dirty="0">
              <a:solidFill>
                <a:srgbClr val="CCCCCC"/>
              </a:solidFill>
              <a:effectLst/>
              <a:latin typeface="+mj-lt"/>
            </a:endParaRPr>
          </a:p>
        </p:txBody>
      </p:sp>
      <p:pic>
        <p:nvPicPr>
          <p:cNvPr id="4" name="Tartalom helye 3">
            <a:extLst>
              <a:ext uri="{FF2B5EF4-FFF2-40B4-BE49-F238E27FC236}">
                <a16:creationId xmlns:a16="http://schemas.microsoft.com/office/drawing/2014/main" id="{DD7558B1-3E76-F3B2-B313-EE2EE08426D0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rcRect r="8788"/>
          <a:stretch/>
        </p:blipFill>
        <p:spPr>
          <a:xfrm>
            <a:off x="6163667" y="2790820"/>
            <a:ext cx="5157929" cy="1969533"/>
          </a:xfrm>
        </p:spPr>
      </p:pic>
    </p:spTree>
    <p:extLst>
      <p:ext uri="{BB962C8B-B14F-4D97-AF65-F5344CB8AC3E}">
        <p14:creationId xmlns:p14="http://schemas.microsoft.com/office/powerpoint/2010/main" val="24970725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817F395-DC0E-43A9-99A3-B2F55B48E3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184033"/>
            <a:ext cx="10353762" cy="970450"/>
          </a:xfrm>
        </p:spPr>
        <p:txBody>
          <a:bodyPr/>
          <a:lstStyle/>
          <a:p>
            <a:r>
              <a:rPr lang="hu-HU" dirty="0"/>
              <a:t>Máté legfontosabb feladatai</a:t>
            </a:r>
          </a:p>
        </p:txBody>
      </p:sp>
      <p:sp>
        <p:nvSpPr>
          <p:cNvPr id="5" name="Tartalom helye 4">
            <a:extLst>
              <a:ext uri="{FF2B5EF4-FFF2-40B4-BE49-F238E27FC236}">
                <a16:creationId xmlns:a16="http://schemas.microsoft.com/office/drawing/2014/main" id="{F425AF16-9F29-4BDF-A2D4-DC11C44C33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05872" y="1759974"/>
            <a:ext cx="4876344" cy="4031226"/>
          </a:xfrm>
        </p:spPr>
        <p:txBody>
          <a:bodyPr/>
          <a:lstStyle/>
          <a:p>
            <a:r>
              <a:rPr lang="hu-HU" sz="2000" b="1" dirty="0" err="1"/>
              <a:t>Admin</a:t>
            </a:r>
            <a:r>
              <a:rPr lang="hu-HU" sz="2000" b="1" dirty="0"/>
              <a:t> panel megvalósítása:</a:t>
            </a:r>
            <a:endParaRPr lang="hu-HU" sz="2000" b="1" dirty="0">
              <a:effectLst/>
            </a:endParaRPr>
          </a:p>
          <a:p>
            <a:pPr lvl="1"/>
            <a:r>
              <a:rPr lang="hu-HU" sz="1800" b="1" dirty="0" err="1">
                <a:effectLst/>
              </a:rPr>
              <a:t>admin</a:t>
            </a:r>
            <a:r>
              <a:rPr lang="hu-HU" sz="1800" b="1" dirty="0">
                <a:effectLst/>
              </a:rPr>
              <a:t>-account-</a:t>
            </a:r>
            <a:r>
              <a:rPr lang="hu-HU" sz="1800" b="1" dirty="0" err="1">
                <a:effectLst/>
              </a:rPr>
              <a:t>orders.php</a:t>
            </a:r>
            <a:r>
              <a:rPr lang="hu-HU" sz="1800" b="1" dirty="0">
                <a:effectLst/>
              </a:rPr>
              <a:t>: </a:t>
            </a:r>
            <a:r>
              <a:rPr lang="hu-HU" sz="1800" dirty="0">
                <a:effectLst/>
              </a:rPr>
              <a:t>összes rendelés kezelése</a:t>
            </a:r>
          </a:p>
          <a:p>
            <a:pPr lvl="1"/>
            <a:r>
              <a:rPr lang="hu-HU" sz="1800" b="1" dirty="0" err="1">
                <a:effectLst/>
              </a:rPr>
              <a:t>admin-products-add.php</a:t>
            </a:r>
            <a:r>
              <a:rPr lang="hu-HU" sz="1800" dirty="0">
                <a:effectLst/>
              </a:rPr>
              <a:t>: új termékek hozzáadása az </a:t>
            </a:r>
            <a:r>
              <a:rPr lang="hu-HU" sz="1800" dirty="0" err="1">
                <a:effectLst/>
              </a:rPr>
              <a:t>admin</a:t>
            </a:r>
            <a:r>
              <a:rPr lang="hu-HU" sz="1800" dirty="0">
                <a:effectLst/>
              </a:rPr>
              <a:t> felületen keresztül.</a:t>
            </a:r>
          </a:p>
          <a:p>
            <a:pPr lvl="1"/>
            <a:r>
              <a:rPr lang="hu-HU" sz="1800" b="1" dirty="0" err="1">
                <a:effectLst/>
              </a:rPr>
              <a:t>admin-products.php</a:t>
            </a:r>
            <a:r>
              <a:rPr lang="hu-HU" sz="1800" dirty="0">
                <a:effectLst/>
              </a:rPr>
              <a:t>: összes termékek listája, szerkesztés, törlés, statisztika</a:t>
            </a:r>
          </a:p>
          <a:p>
            <a:r>
              <a:rPr lang="hu-HU" dirty="0">
                <a:effectLst/>
              </a:rPr>
              <a:t>Asztali alkalmazás megvalósítása és adatbázissal való kapcsolat </a:t>
            </a:r>
            <a:r>
              <a:rPr lang="hu-HU" dirty="0" err="1">
                <a:effectLst/>
              </a:rPr>
              <a:t>api</a:t>
            </a:r>
            <a:r>
              <a:rPr lang="hu-HU" dirty="0">
                <a:effectLst/>
              </a:rPr>
              <a:t>-n keresztül</a:t>
            </a:r>
          </a:p>
        </p:txBody>
      </p:sp>
      <p:sp>
        <p:nvSpPr>
          <p:cNvPr id="6" name="Szöveg helye 5">
            <a:extLst>
              <a:ext uri="{FF2B5EF4-FFF2-40B4-BE49-F238E27FC236}">
                <a16:creationId xmlns:a16="http://schemas.microsoft.com/office/drawing/2014/main" id="{CE7F77F0-F41C-4568-B377-62E554E80D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90798" y="1638676"/>
            <a:ext cx="4895330" cy="620163"/>
          </a:xfrm>
        </p:spPr>
        <p:txBody>
          <a:bodyPr/>
          <a:lstStyle/>
          <a:p>
            <a:pPr>
              <a:lnSpc>
                <a:spcPts val="1425"/>
              </a:lnSpc>
            </a:pPr>
            <a:r>
              <a:rPr lang="hu-HU" sz="2000" b="0" dirty="0" err="1">
                <a:solidFill>
                  <a:srgbClr val="569CD6"/>
                </a:solidFill>
                <a:effectLst/>
                <a:latin typeface="+mj-lt"/>
              </a:rPr>
              <a:t>function</a:t>
            </a:r>
            <a:r>
              <a:rPr lang="hu-HU" sz="2000" b="0" dirty="0">
                <a:solidFill>
                  <a:srgbClr val="D4D4D4"/>
                </a:solidFill>
                <a:effectLst/>
                <a:latin typeface="+mj-lt"/>
              </a:rPr>
              <a:t> </a:t>
            </a:r>
            <a:r>
              <a:rPr lang="hu-HU" sz="2000" b="0" dirty="0" err="1">
                <a:solidFill>
                  <a:srgbClr val="DCDCAA"/>
                </a:solidFill>
                <a:effectLst/>
                <a:latin typeface="+mj-lt"/>
              </a:rPr>
              <a:t>is_logged_in</a:t>
            </a:r>
            <a:r>
              <a:rPr lang="hu-HU" sz="2000" b="0" dirty="0">
                <a:solidFill>
                  <a:srgbClr val="D4D4D4"/>
                </a:solidFill>
                <a:effectLst/>
                <a:latin typeface="+mj-lt"/>
              </a:rPr>
              <a:t>()</a:t>
            </a:r>
            <a:endParaRPr lang="hu-HU" sz="2000" b="0" dirty="0">
              <a:solidFill>
                <a:srgbClr val="CCCCCC"/>
              </a:solidFill>
              <a:effectLst/>
              <a:latin typeface="+mj-lt"/>
            </a:endParaRPr>
          </a:p>
        </p:txBody>
      </p:sp>
      <p:pic>
        <p:nvPicPr>
          <p:cNvPr id="4" name="Tartalom helye 3">
            <a:extLst>
              <a:ext uri="{FF2B5EF4-FFF2-40B4-BE49-F238E27FC236}">
                <a16:creationId xmlns:a16="http://schemas.microsoft.com/office/drawing/2014/main" id="{2F8C7F9A-986F-EEC0-1DDD-AEFAF2CF09F9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rcRect r="19170"/>
          <a:stretch/>
        </p:blipFill>
        <p:spPr>
          <a:xfrm>
            <a:off x="6248744" y="2961060"/>
            <a:ext cx="4979437" cy="2258264"/>
          </a:xfrm>
        </p:spPr>
      </p:pic>
    </p:spTree>
    <p:extLst>
      <p:ext uri="{BB962C8B-B14F-4D97-AF65-F5344CB8AC3E}">
        <p14:creationId xmlns:p14="http://schemas.microsoft.com/office/powerpoint/2010/main" val="34758128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817F395-DC0E-43A9-99A3-B2F55B48E3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184033"/>
            <a:ext cx="10353762" cy="970450"/>
          </a:xfrm>
        </p:spPr>
        <p:txBody>
          <a:bodyPr/>
          <a:lstStyle/>
          <a:p>
            <a:r>
              <a:rPr lang="hu-HU" dirty="0"/>
              <a:t>Zoli legfontosabb feladatai</a:t>
            </a:r>
          </a:p>
        </p:txBody>
      </p:sp>
      <p:sp>
        <p:nvSpPr>
          <p:cNvPr id="5" name="Tartalom helye 4">
            <a:extLst>
              <a:ext uri="{FF2B5EF4-FFF2-40B4-BE49-F238E27FC236}">
                <a16:creationId xmlns:a16="http://schemas.microsoft.com/office/drawing/2014/main" id="{F425AF16-9F29-4BDF-A2D4-DC11C44C33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05872" y="1759974"/>
            <a:ext cx="4876344" cy="4031226"/>
          </a:xfrm>
        </p:spPr>
        <p:txBody>
          <a:bodyPr/>
          <a:lstStyle/>
          <a:p>
            <a:r>
              <a:rPr lang="hu-HU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Brand</a:t>
            </a:r>
            <a:r>
              <a:rPr lang="hu-H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név és dizájn kialakítása, beállítása (pl.: </a:t>
            </a:r>
            <a:r>
              <a:rPr lang="hu-HU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favicon</a:t>
            </a:r>
            <a:r>
              <a:rPr lang="hu-H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</a:p>
          <a:p>
            <a:r>
              <a:rPr lang="hu-HU" b="1" dirty="0">
                <a:effectLst/>
              </a:rPr>
              <a:t>account-</a:t>
            </a:r>
            <a:r>
              <a:rPr lang="hu-HU" b="1" dirty="0" err="1">
                <a:effectLst/>
              </a:rPr>
              <a:t>sidebar.php</a:t>
            </a:r>
            <a:r>
              <a:rPr lang="hu-H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felhasználói oldalmenü</a:t>
            </a:r>
          </a:p>
          <a:p>
            <a:r>
              <a:rPr lang="hu-HU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account-</a:t>
            </a:r>
            <a:r>
              <a:rPr lang="hu-HU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sidebar</a:t>
            </a:r>
            <a:r>
              <a:rPr lang="hu-HU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</a:t>
            </a:r>
            <a:r>
              <a:rPr lang="hu-HU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admin.php</a:t>
            </a:r>
            <a:r>
              <a:rPr lang="hu-HU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</a:t>
            </a:r>
            <a:r>
              <a:rPr lang="hu-HU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admin</a:t>
            </a:r>
            <a:r>
              <a:rPr lang="hu-H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oldalmenüje</a:t>
            </a:r>
          </a:p>
          <a:p>
            <a:r>
              <a:rPr lang="hu-HU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protected_area</a:t>
            </a:r>
            <a:r>
              <a:rPr lang="hu-H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() funkció</a:t>
            </a:r>
          </a:p>
          <a:p>
            <a:r>
              <a:rPr lang="hu-HU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alert</a:t>
            </a:r>
            <a:r>
              <a:rPr lang="hu-H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($</a:t>
            </a:r>
            <a:r>
              <a:rPr lang="hu-HU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type</a:t>
            </a:r>
            <a:r>
              <a:rPr lang="hu-H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,$</a:t>
            </a:r>
            <a:r>
              <a:rPr lang="hu-HU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message</a:t>
            </a:r>
            <a:r>
              <a:rPr lang="hu-H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 funkció</a:t>
            </a:r>
          </a:p>
          <a:p>
            <a:r>
              <a:rPr lang="hu-HU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login_user</a:t>
            </a:r>
            <a:r>
              <a:rPr lang="hu-H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($email,$</a:t>
            </a:r>
            <a:r>
              <a:rPr lang="hu-HU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password</a:t>
            </a:r>
            <a:r>
              <a:rPr lang="hu-H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 funkció</a:t>
            </a:r>
          </a:p>
          <a:p>
            <a:r>
              <a:rPr lang="hu-HU" b="1" dirty="0" err="1">
                <a:effectLst/>
              </a:rPr>
              <a:t>header.php</a:t>
            </a:r>
            <a:r>
              <a:rPr lang="hu-HU" dirty="0"/>
              <a:t>: fejléc, szinte minden fájlhoz hozzá van társítva</a:t>
            </a:r>
            <a:endParaRPr lang="hu-H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Szöveg helye 5">
            <a:extLst>
              <a:ext uri="{FF2B5EF4-FFF2-40B4-BE49-F238E27FC236}">
                <a16:creationId xmlns:a16="http://schemas.microsoft.com/office/drawing/2014/main" id="{CE7F77F0-F41C-4568-B377-62E554E80D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lnSpc>
                <a:spcPts val="1425"/>
              </a:lnSpc>
            </a:pPr>
            <a:r>
              <a:rPr lang="hu-HU" sz="2000" b="0" dirty="0" err="1">
                <a:solidFill>
                  <a:srgbClr val="569CD6"/>
                </a:solidFill>
                <a:effectLst/>
              </a:rPr>
              <a:t>function</a:t>
            </a:r>
            <a:r>
              <a:rPr lang="hu-HU" sz="2000" b="0" dirty="0">
                <a:solidFill>
                  <a:srgbClr val="D4D4D4"/>
                </a:solidFill>
                <a:effectLst/>
              </a:rPr>
              <a:t> </a:t>
            </a:r>
            <a:r>
              <a:rPr lang="hu-HU" sz="2000" b="0" dirty="0" err="1">
                <a:solidFill>
                  <a:srgbClr val="DCDCAA"/>
                </a:solidFill>
                <a:effectLst/>
              </a:rPr>
              <a:t>protected_area</a:t>
            </a:r>
            <a:r>
              <a:rPr lang="hu-HU" sz="2000" b="0" dirty="0">
                <a:solidFill>
                  <a:srgbClr val="D4D4D4"/>
                </a:solidFill>
                <a:effectLst/>
              </a:rPr>
              <a:t>()</a:t>
            </a:r>
            <a:endParaRPr lang="hu-HU" sz="2000" b="0" dirty="0">
              <a:solidFill>
                <a:srgbClr val="CCCCCC"/>
              </a:solidFill>
              <a:effectLst/>
            </a:endParaRPr>
          </a:p>
        </p:txBody>
      </p:sp>
      <p:pic>
        <p:nvPicPr>
          <p:cNvPr id="11" name="Tartalom helye 10">
            <a:extLst>
              <a:ext uri="{FF2B5EF4-FFF2-40B4-BE49-F238E27FC236}">
                <a16:creationId xmlns:a16="http://schemas.microsoft.com/office/drawing/2014/main" id="{25841B03-9BE3-1BDC-7E2B-FE41A9461476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rcRect l="3351" r="10659"/>
          <a:stretch/>
        </p:blipFill>
        <p:spPr>
          <a:xfrm>
            <a:off x="6290798" y="3144676"/>
            <a:ext cx="4895330" cy="1983698"/>
          </a:xfrm>
        </p:spPr>
      </p:pic>
    </p:spTree>
    <p:extLst>
      <p:ext uri="{BB962C8B-B14F-4D97-AF65-F5344CB8AC3E}">
        <p14:creationId xmlns:p14="http://schemas.microsoft.com/office/powerpoint/2010/main" val="6533215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981685A-6B8F-428A-B366-8A7345DDDE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Admin</a:t>
            </a:r>
            <a:r>
              <a:rPr lang="hu-HU" dirty="0"/>
              <a:t> Panel</a:t>
            </a: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EC024448-4F12-449B-B6BA-2F2A5FB60A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2057" y="1268690"/>
            <a:ext cx="10037235" cy="535048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5283738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DF1C418-C2CE-4A53-A9B7-9C68C2151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>
                <a:effectLst/>
              </a:rPr>
              <a:t>A probléma</a:t>
            </a:r>
          </a:p>
        </p:txBody>
      </p:sp>
      <p:sp>
        <p:nvSpPr>
          <p:cNvPr id="5" name="Tartalom helye 4">
            <a:extLst>
              <a:ext uri="{FF2B5EF4-FFF2-40B4-BE49-F238E27FC236}">
                <a16:creationId xmlns:a16="http://schemas.microsoft.com/office/drawing/2014/main" id="{FFEA1B1E-E276-4F19-9322-DB0B7E8391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4348" y="1851325"/>
            <a:ext cx="10762006" cy="2000565"/>
          </a:xfrm>
        </p:spPr>
        <p:txBody>
          <a:bodyPr/>
          <a:lstStyle/>
          <a:p>
            <a:r>
              <a:rPr lang="hu-HU" dirty="0">
                <a:effectLst/>
              </a:rPr>
              <a:t>Egy kisvállalkozás számára nem állt rendelkezésre online értékesítési platform.</a:t>
            </a:r>
          </a:p>
          <a:p>
            <a:r>
              <a:rPr lang="hu-HU" b="1" dirty="0">
                <a:effectLst/>
              </a:rPr>
              <a:t>Üzlet elhelyezkedése</a:t>
            </a:r>
            <a:r>
              <a:rPr lang="hu-HU" dirty="0">
                <a:effectLst/>
              </a:rPr>
              <a:t> – az üzlet egy kisebb városban van, az online platformmal sokkal több vásárlót lehet elérni.</a:t>
            </a:r>
          </a:p>
          <a:p>
            <a:endParaRPr lang="hu-HU" dirty="0"/>
          </a:p>
        </p:txBody>
      </p:sp>
      <p:pic>
        <p:nvPicPr>
          <p:cNvPr id="10" name="Kép 9">
            <a:extLst>
              <a:ext uri="{FF2B5EF4-FFF2-40B4-BE49-F238E27FC236}">
                <a16:creationId xmlns:a16="http://schemas.microsoft.com/office/drawing/2014/main" id="{CA9AAA00-F2D0-4975-AA1D-A152577EAD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01"/>
          <a:stretch/>
        </p:blipFill>
        <p:spPr>
          <a:xfrm>
            <a:off x="704348" y="4006392"/>
            <a:ext cx="10772655" cy="2646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8171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843C349-D834-4E8C-BA80-C4E942B86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>
                <a:effectLst/>
              </a:rPr>
              <a:t>Admin</a:t>
            </a:r>
            <a:r>
              <a:rPr lang="hu-HU" dirty="0"/>
              <a:t> Panel</a:t>
            </a:r>
          </a:p>
        </p:txBody>
      </p:sp>
      <p:pic>
        <p:nvPicPr>
          <p:cNvPr id="7" name="Tartalom helye 6">
            <a:extLst>
              <a:ext uri="{FF2B5EF4-FFF2-40B4-BE49-F238E27FC236}">
                <a16:creationId xmlns:a16="http://schemas.microsoft.com/office/drawing/2014/main" id="{A902B78F-D49F-4BD1-B906-67FEBCBF9353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2"/>
          <a:stretch>
            <a:fillRect/>
          </a:stretch>
        </p:blipFill>
        <p:spPr>
          <a:xfrm>
            <a:off x="118689" y="1838499"/>
            <a:ext cx="5716112" cy="4453442"/>
          </a:xfrm>
          <a:prstGeom prst="rect">
            <a:avLst/>
          </a:prstGeom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66618734-5A33-46BC-A3F7-A4C465FB24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0675" y="1838499"/>
            <a:ext cx="5982636" cy="4453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8742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EC64F0A-FB43-94AF-0829-8FC88C9182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hu-HU" dirty="0" err="1"/>
              <a:t>Features</a:t>
            </a:r>
            <a:r>
              <a:rPr lang="en-US" dirty="0"/>
              <a:t> available on the site without logging in</a:t>
            </a:r>
            <a:endParaRPr lang="hu-HU" dirty="0">
              <a:effectLst/>
            </a:endParaRP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80CDF7ED-5B2E-287C-F77B-B5B78A1AF2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7262" y="1507066"/>
            <a:ext cx="4970538" cy="4892286"/>
          </a:xfrm>
        </p:spPr>
        <p:txBody>
          <a:bodyPr>
            <a:normAutofit fontScale="92500" lnSpcReduction="20000"/>
          </a:bodyPr>
          <a:lstStyle/>
          <a:p>
            <a:pPr marL="36900" indent="0">
              <a:buNone/>
            </a:pPr>
            <a:r>
              <a:rPr lang="hu-HU" b="1" dirty="0">
                <a:effectLst/>
              </a:rPr>
              <a:t>1. </a:t>
            </a:r>
            <a:r>
              <a:rPr lang="en-US" b="1" dirty="0">
                <a:effectLst/>
              </a:rPr>
              <a:t>Browsing Products:</a:t>
            </a:r>
            <a:endParaRPr lang="hu-HU" b="1" dirty="0">
              <a:effectLst/>
            </a:endParaRPr>
          </a:p>
          <a:p>
            <a:pPr lvl="1"/>
            <a:r>
              <a:rPr lang="en-US" dirty="0">
                <a:effectLst/>
              </a:rPr>
              <a:t>Visitors can easily browse products using filters and sorting.</a:t>
            </a:r>
            <a:endParaRPr lang="hu-HU" dirty="0">
              <a:effectLst/>
            </a:endParaRPr>
          </a:p>
          <a:p>
            <a:pPr marL="36900" indent="0">
              <a:buNone/>
            </a:pPr>
            <a:r>
              <a:rPr lang="hu-HU" b="1" dirty="0">
                <a:effectLst/>
              </a:rPr>
              <a:t>2. </a:t>
            </a:r>
            <a:r>
              <a:rPr lang="en-US" b="1" dirty="0">
                <a:effectLst/>
              </a:rPr>
              <a:t>Search Function:</a:t>
            </a:r>
            <a:endParaRPr lang="hu-HU" b="1" dirty="0">
              <a:effectLst/>
            </a:endParaRPr>
          </a:p>
          <a:p>
            <a:pPr lvl="1"/>
            <a:r>
              <a:rPr lang="en-US" dirty="0">
                <a:effectLst/>
              </a:rPr>
              <a:t>The search bar allows users to easily find specific</a:t>
            </a:r>
            <a:r>
              <a:rPr lang="hu-HU" dirty="0">
                <a:effectLst/>
              </a:rPr>
              <a:t> </a:t>
            </a:r>
            <a:r>
              <a:rPr lang="en-US" dirty="0">
                <a:effectLst/>
              </a:rPr>
              <a:t>products.</a:t>
            </a:r>
            <a:endParaRPr lang="hu-HU" dirty="0">
              <a:effectLst/>
            </a:endParaRPr>
          </a:p>
          <a:p>
            <a:pPr marL="36900" indent="0">
              <a:buNone/>
            </a:pPr>
            <a:r>
              <a:rPr lang="hu-HU" b="1" dirty="0">
                <a:effectLst/>
              </a:rPr>
              <a:t>3. </a:t>
            </a:r>
            <a:r>
              <a:rPr lang="en-US" b="1" dirty="0">
                <a:effectLst/>
              </a:rPr>
              <a:t>Using the Cart:</a:t>
            </a:r>
            <a:endParaRPr lang="hu-HU" b="1" dirty="0">
              <a:effectLst/>
            </a:endParaRPr>
          </a:p>
          <a:p>
            <a:pPr lvl="1"/>
            <a:r>
              <a:rPr lang="en-US" dirty="0">
                <a:effectLst/>
              </a:rPr>
              <a:t>Products can be added or removed from the cart without logging in.</a:t>
            </a:r>
            <a:endParaRPr lang="hu-HU" dirty="0">
              <a:effectLst/>
            </a:endParaRPr>
          </a:p>
          <a:p>
            <a:pPr marL="36900" indent="0">
              <a:buNone/>
            </a:pPr>
            <a:r>
              <a:rPr lang="hu-HU" b="1" dirty="0">
                <a:effectLst/>
              </a:rPr>
              <a:t>4. </a:t>
            </a:r>
            <a:r>
              <a:rPr lang="en-US" b="1" dirty="0">
                <a:effectLst/>
              </a:rPr>
              <a:t>Contact:</a:t>
            </a:r>
            <a:endParaRPr lang="hu-HU" b="1" dirty="0">
              <a:effectLst/>
            </a:endParaRPr>
          </a:p>
          <a:p>
            <a:pPr lvl="1"/>
            <a:r>
              <a:rPr lang="en-US" dirty="0">
                <a:effectLst/>
              </a:rPr>
              <a:t>Visitors can reach customer support through the live chat feature.</a:t>
            </a:r>
            <a:endParaRPr lang="hu-HU" dirty="0">
              <a:effectLst/>
            </a:endParaRPr>
          </a:p>
          <a:p>
            <a:pPr marL="36900" indent="0">
              <a:buNone/>
            </a:pPr>
            <a:r>
              <a:rPr lang="hu-HU" b="1" dirty="0">
                <a:effectLst/>
              </a:rPr>
              <a:t>5. </a:t>
            </a:r>
            <a:r>
              <a:rPr lang="en-US" b="1" dirty="0">
                <a:effectLst/>
              </a:rPr>
              <a:t>Wishlist:</a:t>
            </a:r>
            <a:endParaRPr lang="hu-HU" b="1" dirty="0">
              <a:effectLst/>
            </a:endParaRPr>
          </a:p>
          <a:p>
            <a:pPr lvl="1"/>
            <a:r>
              <a:rPr lang="en-US" dirty="0">
                <a:effectLst/>
              </a:rPr>
              <a:t>Visitors can add or remove products from their </a:t>
            </a:r>
            <a:r>
              <a:rPr lang="en-US" dirty="0" err="1">
                <a:effectLst/>
              </a:rPr>
              <a:t>wishlist</a:t>
            </a:r>
            <a:r>
              <a:rPr lang="en-US" dirty="0">
                <a:effectLst/>
              </a:rPr>
              <a:t>.</a:t>
            </a:r>
            <a:endParaRPr lang="hu-HU" dirty="0">
              <a:effectLst/>
            </a:endParaRP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BC29D0D5-0657-E09A-E0BC-2FB03EBC713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2210"/>
          <a:stretch/>
        </p:blipFill>
        <p:spPr>
          <a:xfrm>
            <a:off x="5342467" y="1507066"/>
            <a:ext cx="6714066" cy="4592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7376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EC2A7DA-41B4-F079-300D-DB6E3A8B2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</a:t>
            </a:r>
            <a:r>
              <a:rPr lang="hu-HU" dirty="0" err="1"/>
              <a:t>eatures</a:t>
            </a:r>
            <a:r>
              <a:rPr lang="en-US" dirty="0"/>
              <a:t> available on the site only after logging in.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E6CF84FF-FA26-9FCE-4DBC-BF207F744D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7977" y="1537948"/>
            <a:ext cx="5085789" cy="4770988"/>
          </a:xfrm>
        </p:spPr>
        <p:txBody>
          <a:bodyPr>
            <a:normAutofit/>
          </a:bodyPr>
          <a:lstStyle/>
          <a:p>
            <a:pPr marL="36900" indent="0">
              <a:buNone/>
            </a:pPr>
            <a:r>
              <a:rPr lang="hu-HU" b="1" dirty="0">
                <a:effectLst/>
              </a:rPr>
              <a:t>1. </a:t>
            </a:r>
            <a:r>
              <a:rPr lang="en-US" b="1" dirty="0">
                <a:effectLst/>
              </a:rPr>
              <a:t>View Purchase History:</a:t>
            </a:r>
            <a:endParaRPr lang="hu-HU" b="1" dirty="0">
              <a:effectLst/>
            </a:endParaRPr>
          </a:p>
          <a:p>
            <a:pPr lvl="1"/>
            <a:r>
              <a:rPr lang="en-US" dirty="0">
                <a:effectLst/>
              </a:rPr>
              <a:t>Registered users can see their past orders.</a:t>
            </a:r>
            <a:endParaRPr lang="hu-HU" dirty="0">
              <a:effectLst/>
            </a:endParaRPr>
          </a:p>
          <a:p>
            <a:pPr marL="36900" indent="0">
              <a:buNone/>
            </a:pPr>
            <a:r>
              <a:rPr lang="hu-HU" b="1" dirty="0">
                <a:effectLst/>
              </a:rPr>
              <a:t>2. </a:t>
            </a:r>
            <a:r>
              <a:rPr lang="en-US" b="1" dirty="0">
                <a:effectLst/>
              </a:rPr>
              <a:t>Track Orders:</a:t>
            </a:r>
            <a:endParaRPr lang="hu-HU" b="1" dirty="0">
              <a:effectLst/>
            </a:endParaRPr>
          </a:p>
          <a:p>
            <a:pPr lvl="1"/>
            <a:r>
              <a:rPr lang="en-US" dirty="0"/>
              <a:t>Logged-in users can track the status of their current orders, such as "In Progress," "Delayed," or "Shipped."</a:t>
            </a:r>
            <a:endParaRPr lang="hu-HU" dirty="0">
              <a:effectLst/>
            </a:endParaRPr>
          </a:p>
          <a:p>
            <a:pPr marL="36900" indent="0">
              <a:buNone/>
            </a:pPr>
            <a:r>
              <a:rPr lang="hu-HU" b="1" dirty="0">
                <a:effectLst/>
              </a:rPr>
              <a:t>3. </a:t>
            </a:r>
            <a:r>
              <a:rPr lang="en-US" b="1" dirty="0">
                <a:effectLst/>
              </a:rPr>
              <a:t>Shopping:</a:t>
            </a:r>
            <a:endParaRPr lang="hu-HU" b="1" dirty="0">
              <a:effectLst/>
            </a:endParaRPr>
          </a:p>
          <a:p>
            <a:pPr lvl="1"/>
            <a:r>
              <a:rPr lang="en-US" dirty="0">
                <a:effectLst/>
              </a:rPr>
              <a:t>Only registered users can complete the purchase process.</a:t>
            </a:r>
            <a:endParaRPr lang="hu-HU" dirty="0">
              <a:effectLst/>
            </a:endParaRPr>
          </a:p>
        </p:txBody>
      </p:sp>
      <p:pic>
        <p:nvPicPr>
          <p:cNvPr id="10" name="Kép 9">
            <a:extLst>
              <a:ext uri="{FF2B5EF4-FFF2-40B4-BE49-F238E27FC236}">
                <a16:creationId xmlns:a16="http://schemas.microsoft.com/office/drawing/2014/main" id="{0DFADC70-EF18-4147-406C-53213967D4F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65"/>
          <a:stretch/>
        </p:blipFill>
        <p:spPr>
          <a:xfrm>
            <a:off x="5318207" y="1591539"/>
            <a:ext cx="6685816" cy="4663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8342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D438415-28F6-BE45-BF98-435065E7E2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dirty="0" err="1">
                <a:effectLst/>
              </a:rPr>
              <a:t>Future</a:t>
            </a:r>
            <a:r>
              <a:rPr lang="hu-HU" dirty="0">
                <a:effectLst/>
              </a:rPr>
              <a:t> </a:t>
            </a:r>
            <a:r>
              <a:rPr lang="hu-HU" dirty="0" err="1">
                <a:effectLst/>
              </a:rPr>
              <a:t>development</a:t>
            </a:r>
            <a:r>
              <a:rPr lang="hu-HU" dirty="0">
                <a:effectLst/>
              </a:rPr>
              <a:t> </a:t>
            </a:r>
            <a:r>
              <a:rPr lang="hu-HU" dirty="0" err="1">
                <a:effectLst/>
              </a:rPr>
              <a:t>opportunity</a:t>
            </a:r>
            <a:endParaRPr lang="hu-HU" dirty="0"/>
          </a:p>
        </p:txBody>
      </p:sp>
      <p:sp>
        <p:nvSpPr>
          <p:cNvPr id="7" name="Tartalom helye 6">
            <a:extLst>
              <a:ext uri="{FF2B5EF4-FFF2-40B4-BE49-F238E27FC236}">
                <a16:creationId xmlns:a16="http://schemas.microsoft.com/office/drawing/2014/main" id="{1F88044D-4D29-630A-20AA-8EA337F769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9705" y="2017335"/>
            <a:ext cx="4177609" cy="4840665"/>
          </a:xfrm>
        </p:spPr>
        <p:txBody>
          <a:bodyPr>
            <a:normAutofit/>
          </a:bodyPr>
          <a:lstStyle/>
          <a:p>
            <a:r>
              <a:rPr lang="hu-HU" b="1" dirty="0" err="1">
                <a:effectLst/>
              </a:rPr>
              <a:t>Integration</a:t>
            </a:r>
            <a:r>
              <a:rPr lang="en-US" b="1" dirty="0">
                <a:effectLst/>
              </a:rPr>
              <a:t> of email functions:</a:t>
            </a:r>
            <a:r>
              <a:rPr lang="en-US" dirty="0">
                <a:effectLst/>
              </a:rPr>
              <a:t> For example, password reset option, sending order confirmations.</a:t>
            </a:r>
            <a:endParaRPr lang="hu-HU" dirty="0">
              <a:effectLst/>
            </a:endParaRPr>
          </a:p>
          <a:p>
            <a:r>
              <a:rPr lang="en-US" b="1" dirty="0">
                <a:effectLst/>
              </a:rPr>
              <a:t>Support for payment options:</a:t>
            </a:r>
            <a:r>
              <a:rPr lang="en-US" dirty="0">
                <a:effectLst/>
              </a:rPr>
              <a:t> Credit card payment, cash on delivery, digital wallets (e.g., PayPal, Simple).</a:t>
            </a:r>
            <a:endParaRPr lang="hu-HU" dirty="0">
              <a:effectLst/>
            </a:endParaRPr>
          </a:p>
          <a:p>
            <a:r>
              <a:rPr lang="en-US" b="1" dirty="0">
                <a:effectLst/>
              </a:rPr>
              <a:t>Integration of delivery options:</a:t>
            </a:r>
            <a:r>
              <a:rPr lang="en-US" dirty="0">
                <a:effectLst/>
              </a:rPr>
              <a:t> Personal pickup, </a:t>
            </a:r>
            <a:r>
              <a:rPr lang="hu-HU" dirty="0" err="1">
                <a:effectLst/>
              </a:rPr>
              <a:t>package</a:t>
            </a:r>
            <a:r>
              <a:rPr lang="hu-HU" dirty="0">
                <a:effectLst/>
              </a:rPr>
              <a:t> </a:t>
            </a:r>
            <a:r>
              <a:rPr lang="hu-HU" dirty="0" err="1">
                <a:effectLst/>
              </a:rPr>
              <a:t>pickup</a:t>
            </a:r>
            <a:r>
              <a:rPr lang="hu-HU" dirty="0">
                <a:effectLst/>
              </a:rPr>
              <a:t> </a:t>
            </a:r>
            <a:r>
              <a:rPr lang="hu-HU" dirty="0" err="1">
                <a:effectLst/>
              </a:rPr>
              <a:t>points</a:t>
            </a:r>
            <a:r>
              <a:rPr lang="en-US" dirty="0">
                <a:effectLst/>
              </a:rPr>
              <a:t>, courier service.</a:t>
            </a:r>
            <a:endParaRPr lang="hu-HU" dirty="0">
              <a:effectLst/>
            </a:endParaRPr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EECF73E4-54E0-33DB-633A-B53B54AFC5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1396" y="1444066"/>
            <a:ext cx="3017060" cy="5156649"/>
          </a:xfrm>
          <a:prstGeom prst="rect">
            <a:avLst/>
          </a:prstGeom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139C7107-9960-A1D2-DDCF-1FF4909E6C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5318" y="1444066"/>
            <a:ext cx="2984478" cy="5156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1148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A0598E7-AA9B-41C1-AA4F-8E8638BCDE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5983" y="270104"/>
            <a:ext cx="9440034" cy="867142"/>
          </a:xfrm>
        </p:spPr>
        <p:txBody>
          <a:bodyPr>
            <a:normAutofit/>
          </a:bodyPr>
          <a:lstStyle/>
          <a:p>
            <a:r>
              <a:rPr lang="hu-HU" sz="4400" b="1" dirty="0">
                <a:effectLst/>
              </a:rPr>
              <a:t>Köszönöm a figyelmet!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EF2DED70-3640-42C2-B6C7-E8FC4E6735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5983" y="1342434"/>
            <a:ext cx="9440034" cy="740578"/>
          </a:xfrm>
        </p:spPr>
        <p:txBody>
          <a:bodyPr>
            <a:noAutofit/>
          </a:bodyPr>
          <a:lstStyle/>
          <a:p>
            <a:r>
              <a:rPr lang="hu-HU" sz="2400" b="1" dirty="0" err="1">
                <a:effectLst/>
              </a:rPr>
              <a:t>Made</a:t>
            </a:r>
            <a:r>
              <a:rPr lang="hu-HU" sz="2400" b="1" dirty="0">
                <a:effectLst/>
              </a:rPr>
              <a:t> </a:t>
            </a:r>
            <a:r>
              <a:rPr lang="hu-HU" sz="2400" b="1" dirty="0" err="1">
                <a:effectLst/>
              </a:rPr>
              <a:t>by</a:t>
            </a:r>
            <a:r>
              <a:rPr lang="hu-HU" sz="2400" b="1" dirty="0">
                <a:effectLst/>
              </a:rPr>
              <a:t>: </a:t>
            </a:r>
            <a:r>
              <a:rPr lang="hu-HU" sz="2400" dirty="0">
                <a:effectLst/>
              </a:rPr>
              <a:t>Kiss Gábor, Kiss Máté Márk, Takács Zoltán</a:t>
            </a:r>
          </a:p>
        </p:txBody>
      </p:sp>
      <p:pic>
        <p:nvPicPr>
          <p:cNvPr id="4" name="PureLine Divat Webshop - Google Chrome 2025-02-18 16-27-17">
            <a:hlinkClick r:id="" action="ppaction://media"/>
            <a:extLst>
              <a:ext uri="{FF2B5EF4-FFF2-40B4-BE49-F238E27FC236}">
                <a16:creationId xmlns:a16="http://schemas.microsoft.com/office/drawing/2014/main" id="{0C833137-5AD4-E640-C55A-C46C34430EB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91148" y="1963308"/>
            <a:ext cx="8809704" cy="4734069"/>
          </a:xfrm>
          <a:prstGeom prst="roundRect">
            <a:avLst>
              <a:gd name="adj" fmla="val 5439"/>
            </a:avLst>
          </a:prstGeom>
          <a:ln>
            <a:noFill/>
          </a:ln>
          <a:effectLst>
            <a:innerShdw blurRad="114300" dist="50800">
              <a:srgbClr val="000000">
                <a:alpha val="0"/>
              </a:srgbClr>
            </a:innerShdw>
          </a:effectLst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60C396A3-2548-48BD-AB50-DAEB2B7CFEA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67142" cy="867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472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948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remove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544E103-FCBD-48C4-A2A4-CFAEDBC985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581575"/>
            <a:ext cx="10353762" cy="970450"/>
          </a:xfrm>
        </p:spPr>
        <p:txBody>
          <a:bodyPr/>
          <a:lstStyle/>
          <a:p>
            <a:r>
              <a:rPr lang="hu-HU" b="1" dirty="0">
                <a:effectLst/>
              </a:rPr>
              <a:t>A megoldás </a:t>
            </a:r>
            <a:r>
              <a:rPr lang="hu-HU" b="1" dirty="0" err="1">
                <a:effectLst/>
              </a:rPr>
              <a:t>PureLine</a:t>
            </a:r>
            <a:endParaRPr lang="hu-HU" b="1" dirty="0">
              <a:effectLst/>
            </a:endParaRP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AB6EA0AD-F1D6-41AE-B011-415BBA7141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5037"/>
            <a:ext cx="10353762" cy="2529054"/>
          </a:xfrm>
        </p:spPr>
        <p:txBody>
          <a:bodyPr>
            <a:normAutofit fontScale="92500" lnSpcReduction="10000"/>
          </a:bodyPr>
          <a:lstStyle/>
          <a:p>
            <a:pPr marL="36900" indent="0">
              <a:buNone/>
            </a:pPr>
            <a:r>
              <a:rPr lang="hu-HU" b="1" dirty="0">
                <a:effectLst/>
              </a:rPr>
              <a:t>Szoftver célja:</a:t>
            </a:r>
          </a:p>
          <a:p>
            <a:r>
              <a:rPr lang="hu-HU" dirty="0"/>
              <a:t>Egy modern, felhasználóbarát webshop, amely minden eszközön könnyen használható</a:t>
            </a:r>
          </a:p>
          <a:p>
            <a:r>
              <a:rPr lang="hu-HU" b="1" dirty="0"/>
              <a:t>Kényelmes böngészés</a:t>
            </a:r>
            <a:r>
              <a:rPr lang="hu-HU" dirty="0"/>
              <a:t> – A vásárlók egyszerűen, kategóriák és szűrők segítségével megtalálhatják a kívánt termékeket.</a:t>
            </a:r>
            <a:endParaRPr lang="hu-HU" dirty="0">
              <a:effectLst/>
            </a:endParaRPr>
          </a:p>
          <a:p>
            <a:r>
              <a:rPr lang="hu-HU" b="1" dirty="0"/>
              <a:t>Ügyfélszolgálat elérhetősége</a:t>
            </a:r>
            <a:r>
              <a:rPr lang="hu-HU" dirty="0"/>
              <a:t> – A vásárlók online is feltehetik kérdéseiket, így nem szükséges személyesen érdeklődniük az üzletben.</a:t>
            </a:r>
          </a:p>
          <a:p>
            <a:r>
              <a:rPr lang="hu-HU" dirty="0"/>
              <a:t>Eladók számára adminisztrációs felület</a:t>
            </a:r>
          </a:p>
          <a:p>
            <a:endParaRPr lang="hu-HU" dirty="0">
              <a:effectLst/>
            </a:endParaRP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40203B1F-5902-4658-A967-D9B2AC43033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" t="4327" r="-155" b="69029"/>
          <a:stretch/>
        </p:blipFill>
        <p:spPr>
          <a:xfrm>
            <a:off x="503704" y="4361589"/>
            <a:ext cx="11184592" cy="2375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0609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B00FA1C-31C1-4DB8-A3A7-606E349969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298459"/>
            <a:ext cx="10353762" cy="970450"/>
          </a:xfrm>
        </p:spPr>
        <p:txBody>
          <a:bodyPr/>
          <a:lstStyle/>
          <a:p>
            <a:r>
              <a:rPr lang="hu-HU" dirty="0"/>
              <a:t>Webshopunk működése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F437B138-1DF1-4CF2-B864-F86EB5F1C4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4112" y="1352939"/>
            <a:ext cx="4167252" cy="5435959"/>
          </a:xfrm>
        </p:spPr>
        <p:txBody>
          <a:bodyPr>
            <a:normAutofit lnSpcReduction="10000"/>
          </a:bodyPr>
          <a:lstStyle/>
          <a:p>
            <a:pPr marL="36900" indent="0">
              <a:buNone/>
            </a:pPr>
            <a:r>
              <a:rPr lang="hu-HU" b="1" dirty="0">
                <a:effectLst/>
              </a:rPr>
              <a:t>Felhasználói felület:</a:t>
            </a:r>
          </a:p>
          <a:p>
            <a:r>
              <a:rPr lang="hu-HU" dirty="0">
                <a:effectLst/>
              </a:rPr>
              <a:t>Bejelentkezés, regisztráció</a:t>
            </a:r>
          </a:p>
          <a:p>
            <a:r>
              <a:rPr lang="hu-HU" b="1" dirty="0">
                <a:effectLst/>
              </a:rPr>
              <a:t>Termékek böngészése</a:t>
            </a:r>
            <a:r>
              <a:rPr lang="hu-HU" dirty="0">
                <a:effectLst/>
              </a:rPr>
              <a:t> – kereső sáv, szűrési, rendezési lehetőségek</a:t>
            </a:r>
          </a:p>
          <a:p>
            <a:r>
              <a:rPr lang="hu-HU" dirty="0">
                <a:effectLst/>
              </a:rPr>
              <a:t>Kosár, kívánságlista (hozzáadás, törlés funkciók)</a:t>
            </a:r>
          </a:p>
          <a:p>
            <a:r>
              <a:rPr lang="hu-HU" dirty="0">
                <a:effectLst/>
              </a:rPr>
              <a:t>Rendelés állapota</a:t>
            </a:r>
          </a:p>
          <a:p>
            <a:r>
              <a:rPr lang="hu-HU" b="1" dirty="0"/>
              <a:t>Vásárlás véglegesítése </a:t>
            </a:r>
            <a:r>
              <a:rPr lang="hu-HU" dirty="0"/>
              <a:t>(kosár, pénztár, áttekintés, rendelés leadás/visszaigazolás)</a:t>
            </a:r>
          </a:p>
          <a:p>
            <a:pPr marL="36900" indent="0">
              <a:buNone/>
            </a:pPr>
            <a:r>
              <a:rPr lang="hu-HU" b="1" dirty="0">
                <a:effectLst/>
              </a:rPr>
              <a:t>Adminisztrációs felület:</a:t>
            </a:r>
          </a:p>
          <a:p>
            <a:pPr lvl="1"/>
            <a:r>
              <a:rPr lang="hu-HU" dirty="0">
                <a:effectLst/>
              </a:rPr>
              <a:t>Rendelések módosítása, törlése</a:t>
            </a:r>
          </a:p>
          <a:p>
            <a:pPr lvl="1"/>
            <a:r>
              <a:rPr lang="hu-HU" dirty="0">
                <a:effectLst/>
              </a:rPr>
              <a:t>Termékek szerkesztése, törlése, hozzáadása, statisztikák</a:t>
            </a:r>
          </a:p>
          <a:p>
            <a:r>
              <a:rPr lang="hu-HU" dirty="0">
                <a:effectLst/>
              </a:rPr>
              <a:t>Véletlenszerű termék generátor</a:t>
            </a:r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D75FDE1A-D5A1-4190-98B8-7264E25392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98" t="5918" b="4417"/>
          <a:stretch/>
        </p:blipFill>
        <p:spPr>
          <a:xfrm>
            <a:off x="4911364" y="1828316"/>
            <a:ext cx="6852269" cy="4787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3318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794F2AC-4D8A-4E24-9186-EA27B2C5B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430491"/>
            <a:ext cx="10353762" cy="970450"/>
          </a:xfrm>
        </p:spPr>
        <p:txBody>
          <a:bodyPr/>
          <a:lstStyle/>
          <a:p>
            <a:r>
              <a:rPr lang="hu-HU" dirty="0">
                <a:effectLst/>
              </a:rPr>
              <a:t>A </a:t>
            </a:r>
            <a:r>
              <a:rPr lang="hu-HU" dirty="0" err="1">
                <a:effectLst/>
              </a:rPr>
              <a:t>PureLine</a:t>
            </a:r>
            <a:r>
              <a:rPr lang="hu-HU" dirty="0">
                <a:effectLst/>
              </a:rPr>
              <a:t> megvalósítása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6F816BFD-0BA8-43FB-AF2F-D2ACC51C0E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673" y="1683743"/>
            <a:ext cx="8026266" cy="4980243"/>
          </a:xfrm>
        </p:spPr>
        <p:txBody>
          <a:bodyPr>
            <a:normAutofit/>
          </a:bodyPr>
          <a:lstStyle/>
          <a:p>
            <a:pPr marL="36900" indent="0">
              <a:buNone/>
            </a:pPr>
            <a:r>
              <a:rPr lang="hu-HU" dirty="0">
                <a:effectLst/>
              </a:rPr>
              <a:t>A fejlesztéshez lokálisan az XAMPP környezetet használtuk. (webszerver, adatbázis, PHP)</a:t>
            </a:r>
          </a:p>
          <a:p>
            <a:pPr marL="36900" indent="0">
              <a:buNone/>
            </a:pPr>
            <a:r>
              <a:rPr lang="hu-HU" b="1" u="sng" dirty="0">
                <a:effectLst/>
              </a:rPr>
              <a:t>Frontend technológiák:</a:t>
            </a:r>
          </a:p>
          <a:p>
            <a:pPr marL="36900" indent="0">
              <a:buNone/>
            </a:pPr>
            <a:r>
              <a:rPr lang="hu-HU" sz="1800" dirty="0">
                <a:effectLst/>
              </a:rPr>
              <a:t>A frontend az a réteg, amelyet a felhasználók látnak és használnak.</a:t>
            </a:r>
          </a:p>
          <a:p>
            <a:r>
              <a:rPr lang="hu-HU" sz="1800" b="1" dirty="0">
                <a:effectLst/>
              </a:rPr>
              <a:t>HTML</a:t>
            </a:r>
            <a:r>
              <a:rPr lang="hu-HU" sz="1800" dirty="0">
                <a:effectLst/>
              </a:rPr>
              <a:t>: A weboldalunk szerkezetét és tartalmát határozta meg.</a:t>
            </a:r>
          </a:p>
          <a:p>
            <a:r>
              <a:rPr lang="hu-HU" sz="1800" b="1" dirty="0">
                <a:effectLst/>
              </a:rPr>
              <a:t>CSS</a:t>
            </a:r>
            <a:r>
              <a:rPr lang="hu-HU" sz="1800" dirty="0">
                <a:effectLst/>
              </a:rPr>
              <a:t>: A weboldal kinézetéért felelt.</a:t>
            </a:r>
          </a:p>
          <a:p>
            <a:r>
              <a:rPr lang="hu-HU" sz="1800" b="1" dirty="0">
                <a:effectLst/>
              </a:rPr>
              <a:t>JavaScript</a:t>
            </a:r>
            <a:r>
              <a:rPr lang="hu-HU" sz="1800" dirty="0">
                <a:effectLst/>
              </a:rPr>
              <a:t>: Lehetővé tette, hogy az </a:t>
            </a:r>
            <a:r>
              <a:rPr lang="hu-HU" sz="1800" dirty="0"/>
              <a:t>oldal elemei valós időben változzanak</a:t>
            </a:r>
            <a:endParaRPr lang="hu-HU" sz="1800" dirty="0">
              <a:effectLst/>
            </a:endParaRPr>
          </a:p>
          <a:p>
            <a:r>
              <a:rPr lang="hu-HU" sz="1800" b="1" dirty="0" err="1">
                <a:effectLst/>
              </a:rPr>
              <a:t>Bootstrap</a:t>
            </a:r>
            <a:r>
              <a:rPr lang="hu-HU" sz="1800" dirty="0">
                <a:effectLst/>
              </a:rPr>
              <a:t>: Gyors és reszponzív fejlesztésre használtuk.</a:t>
            </a:r>
          </a:p>
          <a:p>
            <a:pPr marL="36900" indent="0">
              <a:buNone/>
            </a:pPr>
            <a:r>
              <a:rPr lang="hu-HU" b="1" u="sng" dirty="0">
                <a:effectLst/>
              </a:rPr>
              <a:t>Backend technológiák:</a:t>
            </a:r>
          </a:p>
          <a:p>
            <a:pPr marL="36900" indent="0">
              <a:buNone/>
            </a:pPr>
            <a:r>
              <a:rPr lang="hu-HU" sz="1800" dirty="0">
                <a:effectLst/>
              </a:rPr>
              <a:t>A backend az alkalmazás adatkezeléséért és szerveroldali logikájáért felelt.</a:t>
            </a:r>
          </a:p>
          <a:p>
            <a:r>
              <a:rPr lang="hu-HU" sz="1800" b="1" dirty="0">
                <a:effectLst/>
              </a:rPr>
              <a:t>PHP</a:t>
            </a:r>
            <a:r>
              <a:rPr lang="hu-HU" sz="1800" dirty="0">
                <a:effectLst/>
              </a:rPr>
              <a:t>: Adatfeldolgozás, szerveroldali logikák</a:t>
            </a:r>
          </a:p>
          <a:p>
            <a:r>
              <a:rPr lang="hu-HU" sz="1800" b="1" dirty="0" err="1">
                <a:effectLst/>
              </a:rPr>
              <a:t>MySQL</a:t>
            </a:r>
            <a:r>
              <a:rPr lang="hu-HU" sz="1800" dirty="0">
                <a:effectLst/>
              </a:rPr>
              <a:t>: Relációs adatbázis-kezelő az adatok tárolására.</a:t>
            </a:r>
          </a:p>
          <a:p>
            <a:endParaRPr lang="hu-HU" dirty="0">
              <a:effectLst/>
            </a:endParaRP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ADABCBDD-B092-4C63-B55A-CEA055B014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378" r="5916"/>
          <a:stretch/>
        </p:blipFill>
        <p:spPr>
          <a:xfrm rot="5400000">
            <a:off x="7777697" y="3163478"/>
            <a:ext cx="6233495" cy="76752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61484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C87352A-4A04-476E-9E69-EF9770FDD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436713"/>
            <a:ext cx="10353762" cy="970450"/>
          </a:xfrm>
        </p:spPr>
        <p:txBody>
          <a:bodyPr>
            <a:normAutofit fontScale="90000"/>
          </a:bodyPr>
          <a:lstStyle/>
          <a:p>
            <a:r>
              <a:rPr lang="hu-HU" dirty="0"/>
              <a:t>Mappastruktúra és fájlok / Tiszta kód alkalmazása</a:t>
            </a:r>
            <a:endParaRPr lang="hu-HU" dirty="0">
              <a:effectLst/>
            </a:endParaRPr>
          </a:p>
        </p:txBody>
      </p:sp>
      <p:sp>
        <p:nvSpPr>
          <p:cNvPr id="11" name="Tartalom helye 10">
            <a:extLst>
              <a:ext uri="{FF2B5EF4-FFF2-40B4-BE49-F238E27FC236}">
                <a16:creationId xmlns:a16="http://schemas.microsoft.com/office/drawing/2014/main" id="{2193082C-0159-4F59-A443-A0EDB4EBA8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5654751" cy="4622875"/>
          </a:xfrm>
        </p:spPr>
        <p:txBody>
          <a:bodyPr>
            <a:normAutofit/>
          </a:bodyPr>
          <a:lstStyle/>
          <a:p>
            <a:r>
              <a:rPr lang="hu-HU" dirty="0"/>
              <a:t>Projekt kódját kisebb, jól elkülönített modulokra bontottuk, például:</a:t>
            </a:r>
          </a:p>
          <a:p>
            <a:pPr lvl="1"/>
            <a:r>
              <a:rPr lang="hu-HU" dirty="0"/>
              <a:t>Bejelentkezés és regisztráció kezelése.</a:t>
            </a:r>
          </a:p>
          <a:p>
            <a:pPr lvl="1"/>
            <a:r>
              <a:rPr lang="hu-HU" dirty="0"/>
              <a:t>Kosár funkciók: Termékek hozzáadása, eltávolítása</a:t>
            </a:r>
          </a:p>
          <a:p>
            <a:r>
              <a:rPr lang="hu-HU" dirty="0"/>
              <a:t>A változók, függvények és osztályok neveit úgy választottuk meg, hogy azok tükrözzék a funkciójukat. Például:</a:t>
            </a:r>
          </a:p>
          <a:p>
            <a:pPr lvl="1"/>
            <a:r>
              <a:rPr lang="hu-HU" dirty="0" err="1"/>
              <a:t>loginUser</a:t>
            </a:r>
            <a:r>
              <a:rPr lang="hu-HU" dirty="0"/>
              <a:t>: A felhasználó bejelentkezési folyamatát kezeli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CBB3B51C-0879-4C63-8922-E6BCA4F120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4311" y="1295643"/>
            <a:ext cx="2272153" cy="5217726"/>
          </a:xfrm>
          <a:prstGeom prst="rect">
            <a:avLst/>
          </a:prstGeo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8E16B668-B892-44F4-B1C3-CF4E63AF57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2229" y="1376435"/>
            <a:ext cx="2880610" cy="4740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1871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7E863AB-D808-4396-B814-AD3943A48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206477"/>
            <a:ext cx="10353762" cy="970450"/>
          </a:xfrm>
        </p:spPr>
        <p:txBody>
          <a:bodyPr/>
          <a:lstStyle/>
          <a:p>
            <a:r>
              <a:rPr lang="hu-HU" dirty="0"/>
              <a:t>Adatbázis (</a:t>
            </a:r>
            <a:r>
              <a:rPr lang="hu-HU" dirty="0" err="1"/>
              <a:t>MySQL</a:t>
            </a:r>
            <a:r>
              <a:rPr lang="hu-HU" dirty="0"/>
              <a:t>)</a:t>
            </a:r>
          </a:p>
        </p:txBody>
      </p:sp>
      <p:sp>
        <p:nvSpPr>
          <p:cNvPr id="8" name="Tartalom helye 7">
            <a:extLst>
              <a:ext uri="{FF2B5EF4-FFF2-40B4-BE49-F238E27FC236}">
                <a16:creationId xmlns:a16="http://schemas.microsoft.com/office/drawing/2014/main" id="{FF95C54A-38ED-419B-96AF-F6BCA17E06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3796" y="1362075"/>
            <a:ext cx="4611934" cy="5289448"/>
          </a:xfrm>
        </p:spPr>
        <p:txBody>
          <a:bodyPr>
            <a:normAutofit fontScale="92500" lnSpcReduction="10000"/>
          </a:bodyPr>
          <a:lstStyle/>
          <a:p>
            <a:r>
              <a:rPr lang="hu-HU" sz="1400" b="1" dirty="0">
                <a:effectLst/>
                <a:latin typeface="+mj-lt"/>
              </a:rPr>
              <a:t>Adatbázis-adminisztrációs eszköz: </a:t>
            </a:r>
            <a:r>
              <a:rPr lang="hu-HU" sz="1400" b="1" dirty="0" err="1">
                <a:effectLst/>
                <a:latin typeface="+mj-lt"/>
              </a:rPr>
              <a:t>phpMyAdmin</a:t>
            </a:r>
            <a:r>
              <a:rPr lang="hu-HU" sz="1400" b="1" dirty="0">
                <a:effectLst/>
                <a:latin typeface="+mj-lt"/>
              </a:rPr>
              <a:t> 5.2.1: </a:t>
            </a:r>
            <a:r>
              <a:rPr lang="hu-HU" sz="1200" dirty="0">
                <a:effectLst/>
                <a:latin typeface="+mj-lt"/>
              </a:rPr>
              <a:t>Webes kezelőfelület, </a:t>
            </a:r>
            <a:r>
              <a:rPr lang="hu-HU" sz="1200" dirty="0" err="1">
                <a:effectLst/>
                <a:latin typeface="+mj-lt"/>
              </a:rPr>
              <a:t>MySQL</a:t>
            </a:r>
            <a:r>
              <a:rPr lang="hu-HU" sz="1200" dirty="0">
                <a:effectLst/>
                <a:latin typeface="+mj-lt"/>
              </a:rPr>
              <a:t>/</a:t>
            </a:r>
            <a:r>
              <a:rPr lang="hu-HU" sz="1200" dirty="0" err="1">
                <a:effectLst/>
                <a:latin typeface="+mj-lt"/>
              </a:rPr>
              <a:t>MariaDB</a:t>
            </a:r>
            <a:r>
              <a:rPr lang="hu-HU" sz="1200" dirty="0">
                <a:effectLst/>
                <a:latin typeface="+mj-lt"/>
              </a:rPr>
              <a:t> alapú, Az adatokat SQL lekérdezésekkel kértük le és dolgoztuk fel.</a:t>
            </a:r>
          </a:p>
          <a:p>
            <a:r>
              <a:rPr lang="hu-HU" b="1" dirty="0">
                <a:effectLst/>
                <a:latin typeface="+mj-lt"/>
              </a:rPr>
              <a:t>Kapcsolatok:</a:t>
            </a:r>
          </a:p>
          <a:p>
            <a:pPr lvl="1"/>
            <a:r>
              <a:rPr lang="hu-HU" dirty="0">
                <a:latin typeface="+mj-lt"/>
              </a:rPr>
              <a:t>Termékek és Felhasználók</a:t>
            </a:r>
          </a:p>
          <a:p>
            <a:pPr lvl="2"/>
            <a:r>
              <a:rPr lang="hu-HU" dirty="0">
                <a:latin typeface="+mj-lt"/>
              </a:rPr>
              <a:t>Egy termék </a:t>
            </a:r>
            <a:r>
              <a:rPr lang="hu-HU" b="1" dirty="0">
                <a:latin typeface="+mj-lt"/>
              </a:rPr>
              <a:t>egy adott felhasználóhoz (eladóhoz) tartozik</a:t>
            </a:r>
            <a:r>
              <a:rPr lang="hu-HU" dirty="0">
                <a:latin typeface="+mj-lt"/>
              </a:rPr>
              <a:t>.</a:t>
            </a:r>
          </a:p>
          <a:p>
            <a:pPr lvl="2"/>
            <a:r>
              <a:rPr lang="hu-HU" dirty="0">
                <a:latin typeface="+mj-lt"/>
              </a:rPr>
              <a:t>Egy felhasználónak </a:t>
            </a:r>
            <a:r>
              <a:rPr lang="hu-HU" b="1" dirty="0">
                <a:latin typeface="+mj-lt"/>
              </a:rPr>
              <a:t>több terméke is lehet</a:t>
            </a:r>
            <a:r>
              <a:rPr lang="hu-HU" dirty="0">
                <a:latin typeface="+mj-lt"/>
              </a:rPr>
              <a:t> (1:N kapcsolat).</a:t>
            </a:r>
            <a:endParaRPr lang="hu-HU" b="1" dirty="0">
              <a:effectLst/>
              <a:latin typeface="+mj-lt"/>
            </a:endParaRPr>
          </a:p>
          <a:p>
            <a:pPr lvl="1"/>
            <a:r>
              <a:rPr lang="hu-HU" dirty="0">
                <a:latin typeface="+mj-lt"/>
              </a:rPr>
              <a:t>Felhasználók és Rendelések</a:t>
            </a:r>
            <a:r>
              <a:rPr lang="hu-HU" dirty="0">
                <a:effectLst/>
                <a:latin typeface="+mj-lt"/>
              </a:rPr>
              <a:t>:</a:t>
            </a:r>
          </a:p>
          <a:p>
            <a:pPr lvl="2"/>
            <a:r>
              <a:rPr lang="hu-HU" dirty="0">
                <a:effectLst/>
                <a:latin typeface="+mj-lt"/>
              </a:rPr>
              <a:t>Egy vásárló több rendelést adhat le (1:N kapcsolat).</a:t>
            </a:r>
          </a:p>
          <a:p>
            <a:pPr lvl="2"/>
            <a:r>
              <a:rPr lang="hu-HU" dirty="0">
                <a:latin typeface="+mj-lt"/>
              </a:rPr>
              <a:t>Minden rendelés </a:t>
            </a:r>
            <a:r>
              <a:rPr lang="hu-HU" b="1" dirty="0">
                <a:latin typeface="+mj-lt"/>
              </a:rPr>
              <a:t>egy adott felhasználóhoz tartozik</a:t>
            </a:r>
            <a:r>
              <a:rPr lang="hu-HU" dirty="0">
                <a:latin typeface="+mj-lt"/>
              </a:rPr>
              <a:t>.</a:t>
            </a:r>
            <a:endParaRPr lang="hu-HU" dirty="0">
              <a:effectLst/>
              <a:latin typeface="+mj-lt"/>
            </a:endParaRPr>
          </a:p>
          <a:p>
            <a:pPr lvl="1"/>
            <a:r>
              <a:rPr lang="hu-HU" dirty="0">
                <a:effectLst/>
                <a:latin typeface="+mj-lt"/>
              </a:rPr>
              <a:t>Termékek és Kategóriák:</a:t>
            </a:r>
          </a:p>
          <a:p>
            <a:pPr lvl="2"/>
            <a:r>
              <a:rPr lang="hu-HU" dirty="0">
                <a:effectLst/>
                <a:latin typeface="+mj-lt"/>
              </a:rPr>
              <a:t>Egy termék </a:t>
            </a:r>
            <a:r>
              <a:rPr lang="hu-HU" b="1" dirty="0">
                <a:effectLst/>
                <a:latin typeface="+mj-lt"/>
              </a:rPr>
              <a:t>egy kategóriához</a:t>
            </a:r>
            <a:r>
              <a:rPr lang="hu-HU" dirty="0">
                <a:effectLst/>
                <a:latin typeface="+mj-lt"/>
              </a:rPr>
              <a:t> tartozik (1:N kapcsolat)</a:t>
            </a:r>
          </a:p>
          <a:p>
            <a:pPr lvl="2"/>
            <a:r>
              <a:rPr lang="hu-HU" dirty="0">
                <a:latin typeface="+mj-lt"/>
              </a:rPr>
              <a:t>Egy kategóriának </a:t>
            </a:r>
            <a:r>
              <a:rPr lang="hu-HU" b="1" dirty="0">
                <a:latin typeface="+mj-lt"/>
              </a:rPr>
              <a:t>több terméke is lehet</a:t>
            </a:r>
            <a:r>
              <a:rPr lang="hu-HU" dirty="0">
                <a:latin typeface="+mj-lt"/>
              </a:rPr>
              <a:t>.</a:t>
            </a:r>
          </a:p>
          <a:p>
            <a:pPr lvl="2"/>
            <a:endParaRPr lang="hu-HU" dirty="0">
              <a:effectLst/>
              <a:latin typeface="+mj-lt"/>
            </a:endParaRPr>
          </a:p>
        </p:txBody>
      </p:sp>
      <p:pic>
        <p:nvPicPr>
          <p:cNvPr id="11" name="Tartalom helye 10">
            <a:extLst>
              <a:ext uri="{FF2B5EF4-FFF2-40B4-BE49-F238E27FC236}">
                <a16:creationId xmlns:a16="http://schemas.microsoft.com/office/drawing/2014/main" id="{5E00DEED-EFD1-4393-92AD-0FF209733E1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07" t="5616" r="12776" b="8361"/>
          <a:stretch/>
        </p:blipFill>
        <p:spPr>
          <a:xfrm>
            <a:off x="6090676" y="1732449"/>
            <a:ext cx="5932575" cy="502388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039908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6F706C8-7889-40A8-988F-06834B561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Reszponzivitás</a:t>
            </a:r>
            <a:endParaRPr lang="hu-HU" dirty="0"/>
          </a:p>
        </p:txBody>
      </p:sp>
      <p:pic>
        <p:nvPicPr>
          <p:cNvPr id="6" name="pureline-divat-webshop-google-chrome-2025-02-19-11-33-12_uMqNEK8r">
            <a:hlinkClick r:id="" action="ppaction://media"/>
            <a:extLst>
              <a:ext uri="{FF2B5EF4-FFF2-40B4-BE49-F238E27FC236}">
                <a16:creationId xmlns:a16="http://schemas.microsoft.com/office/drawing/2014/main" id="{0F452BDE-6C71-4FF1-AE8C-D4E862690756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5352"/>
                </p14:media>
              </p:ext>
            </p:extLst>
          </p:nvPr>
        </p:nvPicPr>
        <p:blipFill rotWithShape="1">
          <a:blip r:embed="rId4"/>
          <a:srcRect t="25679" b="23292"/>
          <a:stretch/>
        </p:blipFill>
        <p:spPr>
          <a:xfrm>
            <a:off x="1101648" y="1580050"/>
            <a:ext cx="9978055" cy="509168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671534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38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remove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DE5F006-2CA5-4892-93D4-AF31070D09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Reszponzivitás</a:t>
            </a:r>
            <a:endParaRPr lang="hu-HU" dirty="0"/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130A0CE7-3921-40E3-B237-7AB70AB2BE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7723" y="0"/>
            <a:ext cx="1853282" cy="6858000"/>
          </a:xfrm>
          <a:prstGeom prst="rect">
            <a:avLst/>
          </a:prstGeom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2CD8439E-0E78-4216-8D41-2A07057458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9521" y="2178436"/>
            <a:ext cx="7951416" cy="4069964"/>
          </a:xfrm>
          <a:prstGeom prst="rect">
            <a:avLst/>
          </a:prstGeom>
        </p:spPr>
      </p:pic>
      <p:sp>
        <p:nvSpPr>
          <p:cNvPr id="3" name="Rectangle 1">
            <a:extLst>
              <a:ext uri="{FF2B5EF4-FFF2-40B4-BE49-F238E27FC236}">
                <a16:creationId xmlns:a16="http://schemas.microsoft.com/office/drawing/2014/main" id="{715DC2F4-4165-DF99-FE13-FB2FF735AC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393" y="754643"/>
            <a:ext cx="2052735" cy="5693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hu-HU" altLang="hu-HU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Bootstrap</a:t>
            </a:r>
            <a:endParaRPr kumimoji="0" lang="hu-HU" altLang="hu-HU" sz="1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hu-HU" altLang="hu-HU" sz="1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hu-HU" altLang="hu-HU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A </a:t>
            </a:r>
            <a:r>
              <a:rPr kumimoji="0" lang="hu-HU" altLang="hu-HU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.</a:t>
            </a:r>
            <a:r>
              <a:rPr kumimoji="0" lang="hu-HU" altLang="hu-HU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container</a:t>
            </a:r>
            <a:r>
              <a:rPr kumimoji="0" lang="hu-HU" altLang="hu-HU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biztosítja, hogy az oldal tartalma középre igazított legyen.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hu-HU" altLang="hu-HU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hu-HU" altLang="hu-HU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A </a:t>
            </a:r>
            <a:r>
              <a:rPr kumimoji="0" lang="hu-HU" altLang="hu-HU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.</a:t>
            </a:r>
            <a:r>
              <a:rPr kumimoji="0" lang="hu-HU" altLang="hu-HU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row</a:t>
            </a:r>
            <a:r>
              <a:rPr kumimoji="0" lang="hu-HU" altLang="hu-HU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egy új sort hoz létre.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hu-HU" altLang="hu-HU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hu-HU" altLang="hu-HU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A </a:t>
            </a:r>
            <a:r>
              <a:rPr kumimoji="0" lang="hu-HU" altLang="hu-HU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.col-md-4</a:t>
            </a:r>
            <a:r>
              <a:rPr lang="hu-HU" altLang="hu-HU" sz="1400" dirty="0">
                <a:latin typeface="+mj-lt"/>
              </a:rPr>
              <a:t> </a:t>
            </a:r>
            <a:r>
              <a:rPr kumimoji="0" lang="hu-HU" altLang="hu-HU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nagyobb kijelzőkön az oszlopok 12-ből 4 egységet foglalnak el, egy sorban </a:t>
            </a:r>
            <a:r>
              <a:rPr kumimoji="0" lang="hu-HU" altLang="hu-HU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három egyenlő szélességű oszlop</a:t>
            </a:r>
            <a:r>
              <a:rPr kumimoji="0" lang="hu-HU" altLang="hu-HU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lesz.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hu-HU" altLang="hu-HU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285750" indent="-285750" defTabSz="9144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hu-HU" altLang="hu-HU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Reszponzív működés:</a:t>
            </a:r>
            <a:r>
              <a:rPr kumimoji="0" lang="hu-HU" altLang="hu-HU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Kisebb kijelzőkön az oszlopok egymás alá kerülnek.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hu-HU" altLang="hu-HU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272147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la">
  <a:themeElements>
    <a:clrScheme name="Pala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Pala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la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TM04033929[[fn=Pala]]</Template>
  <TotalTime>3917</TotalTime>
  <Words>1810</Words>
  <Application>Microsoft Office PowerPoint</Application>
  <PresentationFormat>Szélesvásznú</PresentationFormat>
  <Paragraphs>193</Paragraphs>
  <Slides>24</Slides>
  <Notes>16</Notes>
  <HiddenSlides>0</HiddenSlides>
  <MMClips>3</MMClips>
  <ScaleCrop>false</ScaleCrop>
  <HeadingPairs>
    <vt:vector size="6" baseType="variant">
      <vt:variant>
        <vt:lpstr>Használt betűtípusok</vt:lpstr>
      </vt:variant>
      <vt:variant>
        <vt:i4>7</vt:i4>
      </vt:variant>
      <vt:variant>
        <vt:lpstr>Téma</vt:lpstr>
      </vt:variant>
      <vt:variant>
        <vt:i4>1</vt:i4>
      </vt:variant>
      <vt:variant>
        <vt:lpstr>Diacímek</vt:lpstr>
      </vt:variant>
      <vt:variant>
        <vt:i4>24</vt:i4>
      </vt:variant>
    </vt:vector>
  </HeadingPairs>
  <TitlesOfParts>
    <vt:vector size="32" baseType="lpstr">
      <vt:lpstr>Arial</vt:lpstr>
      <vt:lpstr>Calibri</vt:lpstr>
      <vt:lpstr>Calisto MT</vt:lpstr>
      <vt:lpstr>Consolas</vt:lpstr>
      <vt:lpstr>Times New Roman</vt:lpstr>
      <vt:lpstr>Trebuchet MS</vt:lpstr>
      <vt:lpstr>Wingdings 2</vt:lpstr>
      <vt:lpstr>Pala</vt:lpstr>
      <vt:lpstr>PureLine Webshop</vt:lpstr>
      <vt:lpstr>A probléma</vt:lpstr>
      <vt:lpstr>A megoldás PureLine</vt:lpstr>
      <vt:lpstr>Webshopunk működése</vt:lpstr>
      <vt:lpstr>A PureLine megvalósítása</vt:lpstr>
      <vt:lpstr>Mappastruktúra és fájlok / Tiszta kód alkalmazása</vt:lpstr>
      <vt:lpstr>Adatbázis (MySQL)</vt:lpstr>
      <vt:lpstr>Reszponzivitás</vt:lpstr>
      <vt:lpstr>Reszponzivitás</vt:lpstr>
      <vt:lpstr>Reszponzivitás</vt:lpstr>
      <vt:lpstr>Nem elérhető részek kezelése</vt:lpstr>
      <vt:lpstr>Tesztelés</vt:lpstr>
      <vt:lpstr>Tesztpéldák</vt:lpstr>
      <vt:lpstr>Tesztpéldák</vt:lpstr>
      <vt:lpstr>Csapatmunka</vt:lpstr>
      <vt:lpstr>Gábor legfontosabb feladatai</vt:lpstr>
      <vt:lpstr>Máté legfontosabb feladatai</vt:lpstr>
      <vt:lpstr>Zoli legfontosabb feladatai</vt:lpstr>
      <vt:lpstr>Admin Panel</vt:lpstr>
      <vt:lpstr>Admin Panel</vt:lpstr>
      <vt:lpstr>Features available on the site without logging in</vt:lpstr>
      <vt:lpstr>Features available on the site only after logging in.</vt:lpstr>
      <vt:lpstr>Future development opportunity</vt:lpstr>
      <vt:lpstr>Köszönöm a figyelmet!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PowerPoint-bemutató</dc:title>
  <dc:creator>User</dc:creator>
  <cp:lastModifiedBy>User</cp:lastModifiedBy>
  <cp:revision>418</cp:revision>
  <dcterms:created xsi:type="dcterms:W3CDTF">2025-02-06T08:50:48Z</dcterms:created>
  <dcterms:modified xsi:type="dcterms:W3CDTF">2025-03-12T08:13:00Z</dcterms:modified>
</cp:coreProperties>
</file>